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4949BF-538B-472A-9E3B-3189D977A4E8}" type="datetimeFigureOut">
              <a:rPr lang="el-GR" smtClean="0"/>
              <a:t>20/7/2020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3B38542-F638-47E9-8248-DEB1619C46A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497"/>
            <a:ext cx="8229600" cy="1928826"/>
          </a:xfrm>
        </p:spPr>
        <p:txBody>
          <a:bodyPr/>
          <a:lstStyle/>
          <a:p>
            <a:r>
              <a:rPr lang="el-GR" b="1" i="1" dirty="0" smtClean="0">
                <a:solidFill>
                  <a:srgbClr val="00B0F0"/>
                </a:solidFill>
              </a:rPr>
              <a:t>Α. Η ελληνική οικονομία μετά την επανάσταση (σ. 11-16)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ΑΠΟ ΤΗΝ ΑΓΡΟΤΙΚΗ ΟΙΚΟΝΟΜΙΑ ΣΤΗΝ ΑΣΤΙΚΟΠΟΙΗΣΗ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85852" y="2285992"/>
            <a:ext cx="6429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B050"/>
                </a:solidFill>
              </a:rPr>
              <a:t>2. Οι παραγωγικές δυνάμεις μέσα και έξω από την Ελλάδα και η «Μεγάλη Ιδέα»</a:t>
            </a:r>
            <a:br>
              <a:rPr lang="el-GR" sz="3200" b="1" dirty="0" smtClean="0">
                <a:solidFill>
                  <a:srgbClr val="00B050"/>
                </a:solidFill>
              </a:rPr>
            </a:br>
            <a:endParaRPr lang="el-GR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Η </a:t>
            </a:r>
            <a:r>
              <a:rPr lang="el-GR" sz="2800" b="1" dirty="0" smtClean="0"/>
              <a:t>Ελλάδα</a:t>
            </a:r>
            <a:r>
              <a:rPr lang="el-GR" sz="2800" dirty="0" smtClean="0"/>
              <a:t> πολλές δεκαετίες μετά την ανεξαρτησία της εξακολουθεί να </a:t>
            </a:r>
            <a:r>
              <a:rPr lang="el-GR" sz="2800" b="1" dirty="0" smtClean="0"/>
              <a:t>μοιάζει</a:t>
            </a:r>
            <a:r>
              <a:rPr lang="el-GR" sz="2800" dirty="0" smtClean="0"/>
              <a:t> περισσότερο </a:t>
            </a:r>
            <a:r>
              <a:rPr lang="el-GR" sz="2800" b="1" dirty="0" smtClean="0"/>
              <a:t>με την Ανατολή </a:t>
            </a:r>
            <a:r>
              <a:rPr lang="el-GR" sz="2800" dirty="0" smtClean="0"/>
              <a:t>παρά με τη Δύση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b="1" dirty="0" smtClean="0"/>
              <a:t>Απουσίαζαν τα ισχυρά κέντρα ανάπτυξης </a:t>
            </a:r>
            <a:r>
              <a:rPr lang="el-GR" sz="2800" dirty="0" smtClean="0"/>
              <a:t>(οικονομικής και τεχνικής προόδου)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b="1" dirty="0" smtClean="0"/>
              <a:t>Απουσίαζαν οι προϋποθέσεις για τη δημιουργία τους </a:t>
            </a:r>
            <a:endParaRPr lang="el-GR" sz="28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i="1" dirty="0" smtClean="0"/>
              <a:t>σημαντικές πρώτες ύλες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i="1" dirty="0" smtClean="0"/>
              <a:t>πλεονάζον ειδικευμένο ή έστω φθηνό εργατικό δυναμικό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i="1" dirty="0" smtClean="0"/>
              <a:t>ισχνή συσσώρευση κεφαλαίου, ιδιωτικού και δημόσιου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2800" i="1" dirty="0" smtClean="0"/>
              <a:t>περιορισμένη έως ασήμαντη εσωτερική αγορά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FF0000"/>
                </a:solidFill>
              </a:rPr>
              <a:t>Οι παραγωγικές δυνάμεις ΕΝΤΟΣ Ελλάδας μετά την ανεξαρτησία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el-GR" sz="2800" dirty="0" smtClean="0"/>
          </a:p>
          <a:p>
            <a:pPr algn="just"/>
            <a:r>
              <a:rPr lang="el-GR" sz="2800" dirty="0" smtClean="0"/>
              <a:t>Η </a:t>
            </a:r>
            <a:r>
              <a:rPr lang="el-GR" sz="2800" b="1" dirty="0" smtClean="0"/>
              <a:t>χώρα ανταγωνιζόταν τον εαυτό της</a:t>
            </a:r>
          </a:p>
          <a:p>
            <a:pPr algn="just"/>
            <a:r>
              <a:rPr lang="el-GR" sz="2800" dirty="0" smtClean="0"/>
              <a:t> Έξω από τα σύνορα υπήρχαν </a:t>
            </a:r>
            <a:r>
              <a:rPr lang="el-GR" sz="2800" b="1" dirty="0" smtClean="0"/>
              <a:t>ισχυρά κέντρα ελληνισμού</a:t>
            </a:r>
            <a:r>
              <a:rPr lang="el-GR" sz="2800" dirty="0" smtClean="0"/>
              <a:t>, πνευματικά, οικονομικά, παραγωγικά (Έλληνες, ελληνικά κεφάλαια και πλούτος υπήρχαν από την Ουκρανία ως το Σουδάν, από το Δούναβη ως τον Καύκασο και από τη Σμύρνη ως την Κιλικία) </a:t>
            </a:r>
          </a:p>
          <a:p>
            <a:pPr algn="just"/>
            <a:r>
              <a:rPr lang="el-GR" sz="2800" dirty="0" smtClean="0"/>
              <a:t>Για τους Έλληνες των περιοχών αυτών το μικρό ελληνικό βασίλειο ήταν για πολλά χρόνια μια κακή ανάμνηση μάλλον, ένας </a:t>
            </a:r>
            <a:r>
              <a:rPr lang="el-GR" sz="2800" b="1" dirty="0" smtClean="0"/>
              <a:t>φτωχός</a:t>
            </a:r>
            <a:r>
              <a:rPr lang="el-GR" sz="2800" dirty="0" smtClean="0"/>
              <a:t> και ίσως ανεπρόκοπος </a:t>
            </a:r>
            <a:r>
              <a:rPr lang="el-GR" sz="2800" b="1" dirty="0" smtClean="0"/>
              <a:t>συγγενής</a:t>
            </a:r>
            <a:r>
              <a:rPr lang="el-GR" sz="2800" dirty="0" smtClean="0"/>
              <a:t> – </a:t>
            </a:r>
            <a:r>
              <a:rPr lang="el-GR" sz="2800" b="1" dirty="0" smtClean="0"/>
              <a:t>αλλαγή στάσης λόγω οικονομικών και πολιτικών συνθηκών στα τέλη του 19</a:t>
            </a:r>
            <a:r>
              <a:rPr lang="el-GR" sz="2800" b="1" baseline="30000" dirty="0" smtClean="0"/>
              <a:t>ου</a:t>
            </a:r>
            <a:r>
              <a:rPr lang="el-GR" sz="2800" b="1" dirty="0" smtClean="0"/>
              <a:t> αιώνα </a:t>
            </a:r>
            <a:r>
              <a:rPr lang="el-GR" sz="2800" dirty="0" smtClean="0"/>
              <a:t>– ανακάλυψη σημασίας της Ελλάδας ως ασφαλές καταφύγιο οικονομικής ανάπτυξης </a:t>
            </a:r>
          </a:p>
          <a:p>
            <a:pPr algn="just"/>
            <a:r>
              <a:rPr lang="el-GR" sz="2800" b="1" dirty="0" smtClean="0"/>
              <a:t>Επιτυχίες Ελλήνων εξωτερικού ≠ ένδεια Ελλάδας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 smtClean="0">
                <a:solidFill>
                  <a:srgbClr val="FF0000"/>
                </a:solidFill>
              </a:rPr>
              <a:t>Οι παραγωγικές δυνάμεις ΕΚΤΟΣ Ελλάδας μετά την ανεξαρτησία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b="1" dirty="0" smtClean="0"/>
              <a:t>Εθνική ιδεολογία</a:t>
            </a:r>
          </a:p>
          <a:p>
            <a:r>
              <a:rPr lang="el-GR" sz="2800" dirty="0" smtClean="0"/>
              <a:t>Προσδοκίες για ολοκλήρωση εθνικού οράματος με </a:t>
            </a:r>
            <a:r>
              <a:rPr lang="el-GR" sz="2800" b="1" dirty="0" smtClean="0"/>
              <a:t>διεύρυνση συνόρων</a:t>
            </a:r>
          </a:p>
          <a:p>
            <a:r>
              <a:rPr lang="el-GR" sz="2800" b="1" dirty="0" smtClean="0"/>
              <a:t>Ενίσχυση</a:t>
            </a:r>
            <a:r>
              <a:rPr lang="el-GR" sz="2800" dirty="0" smtClean="0"/>
              <a:t> της Μεγάλης Ιδέας </a:t>
            </a:r>
            <a:r>
              <a:rPr lang="el-GR" sz="2800" b="1" dirty="0" smtClean="0"/>
              <a:t>λόγω προόδου </a:t>
            </a:r>
            <a:r>
              <a:rPr lang="el-GR" sz="2800" dirty="0" smtClean="0"/>
              <a:t>εκτός Ελληνικού Κράτους </a:t>
            </a:r>
          </a:p>
          <a:p>
            <a:r>
              <a:rPr lang="el-GR" sz="2800" dirty="0" smtClean="0"/>
              <a:t>Δημιουργία </a:t>
            </a:r>
            <a:r>
              <a:rPr lang="el-GR" sz="2800" b="1" dirty="0" smtClean="0"/>
              <a:t>προβλημάτων σε πολιτικό και οικονομικό επίπεδο: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σε </a:t>
            </a:r>
            <a:r>
              <a:rPr lang="el-GR" sz="2800" i="1" dirty="0" smtClean="0"/>
              <a:t>Κρήτη και Μακεδονία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i="1" dirty="0" smtClean="0"/>
              <a:t>μείωση του πολιτικού ενδιαφέροντος για εσωτερικά ζητήματα, οικονομική ανόρθωση και γεφύρωση χάσματος με τη Δύση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800" dirty="0" smtClean="0"/>
              <a:t>οι </a:t>
            </a:r>
            <a:r>
              <a:rPr lang="el-GR" sz="2800" i="1" dirty="0" smtClean="0"/>
              <a:t>οικονομικές πρωτοβουλίες θυσιάζονται στις εθνικές κρίσεις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Η Μεγάλη Ιδέα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959A5982-9808-46EF-9BF1-5A5E2A80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511811"/>
            <a:ext cx="8358246" cy="58343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l-GR" sz="2800" b="1" dirty="0" smtClean="0"/>
              <a:t>Ανεξάρτητο ελληνικό κράτος </a:t>
            </a:r>
            <a:r>
              <a:rPr lang="el-GR" sz="2800" dirty="0" smtClean="0"/>
              <a:t>(1830) – μετά επανάσταση 1821 (αγώνες, καταστροφές, απώλειες)</a:t>
            </a:r>
          </a:p>
          <a:p>
            <a:pPr algn="just"/>
            <a:r>
              <a:rPr lang="el-GR" sz="2800" b="1" dirty="0" smtClean="0"/>
              <a:t>Παγίωση τάξης </a:t>
            </a:r>
            <a:r>
              <a:rPr lang="el-GR" sz="2800" dirty="0" smtClean="0"/>
              <a:t>(1833) – βαυαρική δυναστεία </a:t>
            </a:r>
          </a:p>
          <a:p>
            <a:pPr algn="just"/>
            <a:r>
              <a:rPr lang="el-GR" sz="2800" b="1" dirty="0" smtClean="0"/>
              <a:t>Αντιμετώπιση προβλημάτων</a:t>
            </a:r>
            <a:r>
              <a:rPr lang="el-GR" sz="2800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i="1" dirty="0" smtClean="0"/>
              <a:t>Ζημιές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i="1" dirty="0" smtClean="0"/>
              <a:t>Αναρχία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i="1" dirty="0" smtClean="0"/>
              <a:t>Απαρχαιωμένες δομές </a:t>
            </a:r>
            <a:r>
              <a:rPr lang="el-GR" sz="2800" dirty="0" smtClean="0"/>
              <a:t>(μεταφορές, καλλιέργειες κ.ά.) και αναντιστοιχία με δυτική Ευρώπη (βιομηχανική επανάσταση και μετασχηματισμός παραγωγικών δυνάμεων)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Εισαγωγή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1857387"/>
          </a:xfrm>
        </p:spPr>
        <p:txBody>
          <a:bodyPr/>
          <a:lstStyle/>
          <a:p>
            <a:pPr algn="ctr">
              <a:buNone/>
            </a:pPr>
            <a:r>
              <a:rPr lang="el-GR" sz="4000" b="1" dirty="0" smtClean="0">
                <a:solidFill>
                  <a:srgbClr val="00B050"/>
                </a:solidFill>
              </a:rPr>
              <a:t>α. Ο πληθυσμός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/>
            </a:r>
            <a:br>
              <a:rPr lang="el-GR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1</a:t>
            </a:r>
            <a:r>
              <a:rPr lang="el-GR" dirty="0" smtClean="0">
                <a:solidFill>
                  <a:srgbClr val="00B050"/>
                </a:solidFill>
              </a:rPr>
              <a:t>. Τα δημογραφικά δεδομένα   </a:t>
            </a:r>
            <a:br>
              <a:rPr lang="el-GR" dirty="0" smtClean="0">
                <a:solidFill>
                  <a:srgbClr val="00B050"/>
                </a:solidFill>
              </a:rPr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φτωχή</a:t>
            </a:r>
          </a:p>
          <a:p>
            <a:r>
              <a:rPr lang="el-GR" sz="2800" b="1" dirty="0" smtClean="0"/>
              <a:t>απαρχαιωμένες παραγωγικές δομές</a:t>
            </a:r>
          </a:p>
          <a:p>
            <a:r>
              <a:rPr lang="el-GR" sz="2800" b="1" dirty="0" smtClean="0"/>
              <a:t>μικρή στην έκταση</a:t>
            </a:r>
          </a:p>
          <a:p>
            <a:r>
              <a:rPr lang="el-GR" sz="2800" b="1" dirty="0" smtClean="0"/>
              <a:t>ολιγάνθρωπη </a:t>
            </a:r>
          </a:p>
          <a:p>
            <a:r>
              <a:rPr lang="el-GR" sz="2800" b="1" dirty="0" smtClean="0"/>
              <a:t>εξάντληση τόπου και ανθρώπων</a:t>
            </a:r>
          </a:p>
          <a:p>
            <a:r>
              <a:rPr lang="el-GR" sz="2800" b="1" dirty="0" smtClean="0"/>
              <a:t>εδάφη γυμνά και χέρσα </a:t>
            </a:r>
            <a:r>
              <a:rPr lang="el-GR" sz="2800" dirty="0" smtClean="0"/>
              <a:t>(από </a:t>
            </a:r>
            <a:r>
              <a:rPr lang="el-GR" sz="2800" dirty="0" err="1" smtClean="0"/>
              <a:t>υπερβόσκηση</a:t>
            </a:r>
            <a:r>
              <a:rPr lang="el-GR" sz="2800" dirty="0" smtClean="0"/>
              <a:t>, υλοτομία και αγρανάπαυση)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i="1" u="sng" dirty="0" smtClean="0"/>
              <a:t>εξαίρεση</a:t>
            </a:r>
            <a:r>
              <a:rPr lang="el-GR" sz="2800" dirty="0" smtClean="0"/>
              <a:t>: λίγα περιφραγμένα περιβόλια</a:t>
            </a:r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Κατάσταση της Ελλάδας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μετά την Επανάσταση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b="1" dirty="0" smtClean="0"/>
              <a:t>Γραμμή Αμβρακικού- Παγασητικού </a:t>
            </a:r>
          </a:p>
          <a:p>
            <a:r>
              <a:rPr lang="el-GR" sz="2800" b="1" dirty="0" smtClean="0"/>
              <a:t>Νησιά</a:t>
            </a:r>
            <a:r>
              <a:rPr lang="el-GR" sz="2800" dirty="0" smtClean="0"/>
              <a:t> : Βόρειες Σποράδες και οι Κυκλάδες. </a:t>
            </a:r>
          </a:p>
          <a:p>
            <a:r>
              <a:rPr lang="el-GR" sz="2800" dirty="0" smtClean="0"/>
              <a:t>Ο </a:t>
            </a:r>
            <a:r>
              <a:rPr lang="el-GR" sz="2800" b="1" dirty="0" smtClean="0"/>
              <a:t>κορμός της χώρας </a:t>
            </a:r>
            <a:r>
              <a:rPr lang="el-GR" sz="2800" dirty="0" smtClean="0"/>
              <a:t>ήταν η Ρούμελη και ο </a:t>
            </a:r>
            <a:r>
              <a:rPr lang="el-GR" sz="2800" dirty="0" err="1" smtClean="0"/>
              <a:t>Μωριάς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Το </a:t>
            </a:r>
            <a:r>
              <a:rPr lang="el-GR" sz="2800" b="1" dirty="0" smtClean="0"/>
              <a:t>1864</a:t>
            </a:r>
            <a:r>
              <a:rPr lang="el-GR" sz="2800" dirty="0" smtClean="0"/>
              <a:t> ενσωματώθηκαν τα </a:t>
            </a:r>
            <a:r>
              <a:rPr lang="el-GR" sz="2800" b="1" dirty="0" smtClean="0"/>
              <a:t>Ιόνια νησιά </a:t>
            </a:r>
          </a:p>
          <a:p>
            <a:r>
              <a:rPr lang="el-GR" sz="2800" dirty="0" smtClean="0"/>
              <a:t>Το </a:t>
            </a:r>
            <a:r>
              <a:rPr lang="el-GR" sz="2800" b="1" dirty="0" smtClean="0"/>
              <a:t>1881</a:t>
            </a:r>
            <a:r>
              <a:rPr lang="el-GR" sz="2800" dirty="0" smtClean="0"/>
              <a:t> ενσωματώθηκε η </a:t>
            </a:r>
            <a:r>
              <a:rPr lang="el-GR" sz="2800" b="1" dirty="0" smtClean="0"/>
              <a:t>Θεσσαλία</a:t>
            </a:r>
          </a:p>
          <a:p>
            <a:r>
              <a:rPr lang="el-GR" sz="2800" b="1" dirty="0" smtClean="0"/>
              <a:t>Βόρεια σύνορα</a:t>
            </a:r>
            <a:r>
              <a:rPr lang="el-GR" sz="2800" dirty="0" smtClean="0"/>
              <a:t>: Όλυμπος - Μακεδονία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Σύνορα νεοσύστατου ελληνικού Κράτους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9A0921B0-E79F-439D-A82A-F5285BA9F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755672"/>
            <a:ext cx="7143800" cy="5346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435547"/>
          </a:xfrm>
        </p:spPr>
        <p:txBody>
          <a:bodyPr/>
          <a:lstStyle/>
          <a:p>
            <a:pPr algn="just"/>
            <a:r>
              <a:rPr lang="el-GR" sz="2800" b="1" dirty="0" smtClean="0"/>
              <a:t>Πυκνότητα πληθυσμού </a:t>
            </a:r>
            <a:r>
              <a:rPr lang="el-GR" sz="2800" dirty="0" smtClean="0"/>
              <a:t>(από 15 σε 43 κατοίκους ανά </a:t>
            </a:r>
            <a:r>
              <a:rPr lang="el-GR" sz="2800" dirty="0" err="1" smtClean="0"/>
              <a:t>τ.χμ</a:t>
            </a:r>
            <a:r>
              <a:rPr lang="el-GR" sz="2800" dirty="0" smtClean="0"/>
              <a:t>. –  από 1828 σε 1911)# Δυτική Ευρώπη = τριψήφιοι αριθμοί</a:t>
            </a:r>
          </a:p>
          <a:p>
            <a:pPr algn="just"/>
            <a:r>
              <a:rPr lang="el-GR" sz="2800" b="1" dirty="0" smtClean="0"/>
              <a:t>Γρήγορη αύξηση πληθυσμού </a:t>
            </a:r>
            <a:r>
              <a:rPr lang="el-GR" sz="2800" dirty="0" smtClean="0"/>
              <a:t>(δημογραφική εξέλιξη) 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Πληθυσμός από 1828 έως το 1911 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l-GR" sz="2800" b="1" dirty="0" smtClean="0"/>
          </a:p>
          <a:p>
            <a:pPr algn="just"/>
            <a:r>
              <a:rPr lang="el-GR" sz="2800" b="1" dirty="0" smtClean="0"/>
              <a:t>Παραγωγικά </a:t>
            </a:r>
            <a:r>
              <a:rPr lang="el-GR" sz="2800" b="1" dirty="0" smtClean="0"/>
              <a:t>πλεονάσματα πενιχρά </a:t>
            </a:r>
          </a:p>
          <a:p>
            <a:pPr algn="just"/>
            <a:r>
              <a:rPr lang="el-GR" sz="2800" b="1" dirty="0" smtClean="0"/>
              <a:t>Περιορισμένες οικονομικές δυνατότητες</a:t>
            </a:r>
          </a:p>
          <a:p>
            <a:pPr algn="just"/>
            <a:r>
              <a:rPr lang="el-GR" sz="2800" b="1" dirty="0" smtClean="0"/>
              <a:t>Καταστροφή σε περιόδους αστάθειας</a:t>
            </a:r>
          </a:p>
          <a:p>
            <a:pPr algn="just"/>
            <a:r>
              <a:rPr lang="el-GR" sz="2800" b="1" dirty="0" smtClean="0"/>
              <a:t>Ναυτικός αποκλεισμός </a:t>
            </a:r>
            <a:r>
              <a:rPr lang="el-GR" sz="2800" dirty="0" smtClean="0"/>
              <a:t>του Πειραιά από </a:t>
            </a:r>
            <a:r>
              <a:rPr lang="el-GR" sz="2800" dirty="0" err="1" smtClean="0"/>
              <a:t>Αγγλογάλλους</a:t>
            </a:r>
            <a:r>
              <a:rPr lang="el-GR" sz="2800" dirty="0" smtClean="0"/>
              <a:t> (1854) – Κριμαϊκός πόλεμος              πείνα, αρρώστια, ανθρώπινες απώλειες </a:t>
            </a:r>
          </a:p>
          <a:p>
            <a:endParaRPr lang="el-GR" sz="2800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Κατάσταση οικονομίας μετά την επανάσταση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el-GR" sz="2800" dirty="0" smtClean="0"/>
          </a:p>
          <a:p>
            <a:pPr algn="just"/>
            <a:r>
              <a:rPr lang="el-GR" sz="2900" dirty="0" smtClean="0"/>
              <a:t>Οι </a:t>
            </a:r>
            <a:r>
              <a:rPr lang="el-GR" sz="2900" dirty="0" smtClean="0"/>
              <a:t>πόλεις μεγάλωναν (</a:t>
            </a:r>
            <a:r>
              <a:rPr lang="el-GR" sz="2900" b="1" dirty="0" smtClean="0"/>
              <a:t>αστικοποίηση</a:t>
            </a:r>
            <a:r>
              <a:rPr lang="el-GR" sz="2900" dirty="0" smtClean="0"/>
              <a:t>) =  μεγάλα χωριά </a:t>
            </a:r>
            <a:r>
              <a:rPr lang="el-GR" sz="2900" b="1" dirty="0" smtClean="0"/>
              <a:t>≠ </a:t>
            </a:r>
            <a:r>
              <a:rPr lang="el-GR" sz="2900" dirty="0" smtClean="0"/>
              <a:t>πόλεις της Δύσης (βιομηχανικά, εμπορικά, χρηματιστικά, αστικά κέντρα) </a:t>
            </a:r>
          </a:p>
          <a:p>
            <a:pPr algn="just"/>
            <a:r>
              <a:rPr lang="el-GR" sz="2900" dirty="0" smtClean="0"/>
              <a:t>Η </a:t>
            </a:r>
            <a:r>
              <a:rPr lang="el-GR" sz="2900" b="1" dirty="0" smtClean="0"/>
              <a:t>αργή ανάπτυξη </a:t>
            </a:r>
            <a:r>
              <a:rPr lang="el-GR" sz="2900" dirty="0" smtClean="0"/>
              <a:t>των παραγωγικών δραστηριοτήτων [</a:t>
            </a:r>
            <a:r>
              <a:rPr lang="el-GR" sz="2900" dirty="0" smtClean="0">
                <a:solidFill>
                  <a:srgbClr val="FF0000"/>
                </a:solidFill>
              </a:rPr>
              <a:t>αίτιο</a:t>
            </a:r>
            <a:r>
              <a:rPr lang="el-GR" sz="2900" dirty="0" smtClean="0"/>
              <a:t>] </a:t>
            </a:r>
            <a:r>
              <a:rPr lang="el-GR" sz="2900" b="1" dirty="0" smtClean="0"/>
              <a:t>δεν</a:t>
            </a:r>
            <a:r>
              <a:rPr lang="el-GR" sz="2900" dirty="0" smtClean="0"/>
              <a:t> έδινε στους νεοφερμένους στις πόλεις πολλές </a:t>
            </a:r>
            <a:r>
              <a:rPr lang="el-GR" sz="2900" b="1" dirty="0" smtClean="0"/>
              <a:t>ευκαιρίες</a:t>
            </a:r>
            <a:r>
              <a:rPr lang="el-GR" sz="2900" dirty="0" smtClean="0"/>
              <a:t> [</a:t>
            </a:r>
            <a:r>
              <a:rPr lang="el-GR" sz="2900" dirty="0" smtClean="0">
                <a:solidFill>
                  <a:srgbClr val="FF0000"/>
                </a:solidFill>
              </a:rPr>
              <a:t>αποτέλεσμα</a:t>
            </a:r>
            <a:r>
              <a:rPr lang="el-GR" sz="2900" dirty="0" smtClean="0"/>
              <a:t>]</a:t>
            </a:r>
          </a:p>
          <a:p>
            <a:pPr algn="just"/>
            <a:r>
              <a:rPr lang="el-GR" sz="2900" b="1" dirty="0" smtClean="0"/>
              <a:t>Μεταναστεύσεις</a:t>
            </a:r>
            <a:r>
              <a:rPr lang="el-GR" sz="2900" dirty="0" smtClean="0"/>
              <a:t> αγροτικού πληθυσμού σε: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900" i="1" dirty="0" smtClean="0"/>
              <a:t>λιμάνια της Αν. Μεσογείου και της Μαύρης θάλασσας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900" i="1" dirty="0" smtClean="0"/>
              <a:t>Δούναβη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900" i="1" dirty="0" smtClean="0"/>
              <a:t>Νότια Ρωσία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900" i="1" dirty="0" smtClean="0"/>
              <a:t>Μικρά Ασία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900" i="1" dirty="0" smtClean="0"/>
              <a:t>Αίγυπτος </a:t>
            </a:r>
          </a:p>
          <a:p>
            <a:pPr algn="just"/>
            <a:r>
              <a:rPr lang="el-GR" sz="2900" b="1" dirty="0" smtClean="0"/>
              <a:t>Τέλος του 19ου αιώνα – αρχές 20ού</a:t>
            </a:r>
            <a:r>
              <a:rPr lang="el-GR" sz="2900" dirty="0" smtClean="0"/>
              <a:t>:  Άνοιξαν οι δρόμοι προς τις </a:t>
            </a:r>
            <a:r>
              <a:rPr lang="el-GR" sz="2900" b="1" dirty="0" smtClean="0"/>
              <a:t>Η.Π.Α.</a:t>
            </a:r>
            <a:r>
              <a:rPr lang="el-GR" sz="2900" dirty="0" smtClean="0"/>
              <a:t> (λόγω σταφιδικής κρίσης) </a:t>
            </a:r>
          </a:p>
          <a:p>
            <a:endParaRPr lang="el-GR" sz="2900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β. Οι μετακινήσεις μέσα και έξω από την Ελλάδα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567</Words>
  <Application>Microsoft Office PowerPoint</Application>
  <PresentationFormat>Προβολή στην οθόνη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Συγκέντρωση</vt:lpstr>
      <vt:lpstr>ΑΠΟ ΤΗΝ ΑΓΡΟΤΙΚΗ ΟΙΚΟΝΟΜΙΑ ΣΤΗΝ ΑΣΤΙΚΟΠΟΙΗΣΗ</vt:lpstr>
      <vt:lpstr>Εισαγωγή</vt:lpstr>
      <vt:lpstr> 1. Τα δημογραφικά δεδομένα    </vt:lpstr>
      <vt:lpstr>Κατάσταση της Ελλάδας μετά την Επανάσταση</vt:lpstr>
      <vt:lpstr>Σύνορα νεοσύστατου ελληνικού Κράτους</vt:lpstr>
      <vt:lpstr>Διαφάνεια 6</vt:lpstr>
      <vt:lpstr>Πληθυσμός από 1828 έως το 1911 </vt:lpstr>
      <vt:lpstr>Κατάσταση οικονομίας μετά την επανάσταση</vt:lpstr>
      <vt:lpstr>β. Οι μετακινήσεις μέσα και έξω από την Ελλάδα</vt:lpstr>
      <vt:lpstr>Διαφάνεια 10</vt:lpstr>
      <vt:lpstr>Οι παραγωγικές δυνάμεις ΕΝΤΟΣ Ελλάδας μετά την ανεξαρτησία</vt:lpstr>
      <vt:lpstr>Οι παραγωγικές δυνάμεις ΕΚΤΟΣ Ελλάδας μετά την ανεξαρτησία</vt:lpstr>
      <vt:lpstr>Η Μεγάλη Ιδέα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 ΤΗΝ ΑΓΡΟΤΙΚΗ ΟΙΚΟΝΟΜΙΑ ΣΤΗΝ ΑΣΤΙΚΟΠΟΙΗΣΗ</dc:title>
  <dc:creator>electron</dc:creator>
  <cp:lastModifiedBy>electron</cp:lastModifiedBy>
  <cp:revision>9</cp:revision>
  <dcterms:created xsi:type="dcterms:W3CDTF">2020-07-20T19:43:06Z</dcterms:created>
  <dcterms:modified xsi:type="dcterms:W3CDTF">2020-07-20T20:05:30Z</dcterms:modified>
</cp:coreProperties>
</file>