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bin" ContentType="application/vnd.ms-office.legacyDiagramTex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legacyDocTextInfo.bin" ContentType="application/vnd.ms-office.legacyDocTextInfo"/>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9" r:id="rId13"/>
    <p:sldId id="271" r:id="rId14"/>
    <p:sldId id="273" r:id="rId15"/>
    <p:sldId id="275" r:id="rId16"/>
    <p:sldId id="277" r:id="rId17"/>
    <p:sldId id="279" r:id="rId18"/>
    <p:sldId id="281" r:id="rId19"/>
    <p:sldId id="283" r:id="rId20"/>
    <p:sldId id="285" r:id="rId21"/>
    <p:sldId id="287" r:id="rId22"/>
    <p:sldId id="289" r:id="rId23"/>
    <p:sldId id="291" r:id="rId24"/>
    <p:sldId id="293" r:id="rId25"/>
    <p:sldId id="295" r:id="rId26"/>
    <p:sldId id="297" r:id="rId27"/>
    <p:sldId id="299" r:id="rId28"/>
    <p:sldId id="301" r:id="rId29"/>
    <p:sldId id="303" r:id="rId30"/>
    <p:sldId id="305" r:id="rId31"/>
    <p:sldId id="307" r:id="rId32"/>
    <p:sldId id="309" r:id="rId33"/>
    <p:sldId id="311" r:id="rId34"/>
    <p:sldId id="313" r:id="rId35"/>
    <p:sldId id="315" r:id="rId36"/>
    <p:sldId id="317" r:id="rId37"/>
    <p:sldId id="319" r:id="rId38"/>
    <p:sldId id="321" r:id="rId39"/>
    <p:sldId id="323" r:id="rId40"/>
    <p:sldId id="325" r:id="rId41"/>
    <p:sldId id="327" r:id="rId42"/>
    <p:sldId id="329" r:id="rId43"/>
    <p:sldId id="331" r:id="rId44"/>
    <p:sldId id="333" r:id="rId45"/>
    <p:sldId id="335" r:id="rId46"/>
    <p:sldId id="337" r:id="rId47"/>
    <p:sldId id="339" r:id="rId48"/>
    <p:sldId id="341" r:id="rId49"/>
    <p:sldId id="343" r:id="rId50"/>
    <p:sldId id="345" r:id="rId51"/>
    <p:sldId id="347" r:id="rId52"/>
    <p:sldId id="349" r:id="rId53"/>
    <p:sldId id="351" r:id="rId54"/>
    <p:sldId id="353" r:id="rId55"/>
    <p:sldId id="355" r:id="rId56"/>
    <p:sldId id="357" r:id="rId57"/>
    <p:sldId id="359" r:id="rId58"/>
    <p:sldId id="361" r:id="rId59"/>
    <p:sldId id="363" r:id="rId60"/>
    <p:sldId id="365" r:id="rId61"/>
    <p:sldId id="367" r:id="rId6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1264" autoAdjust="0"/>
  </p:normalViewPr>
  <p:slideViewPr>
    <p:cSldViewPr>
      <p:cViewPr varScale="1">
        <p:scale>
          <a:sx n="94" d="100"/>
          <a:sy n="94" d="100"/>
        </p:scale>
        <p:origin x="-212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06/relationships/legacyDocTextInfo" Target="legacyDocTextInfo.bin"/><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3" Type="http://schemas.microsoft.com/office/2006/relationships/legacyDiagramText" Target="legacyDiagramText3.bin"/><Relationship Id="rId2" Type="http://schemas.microsoft.com/office/2006/relationships/legacyDiagramText" Target="legacyDiagramText2.bin"/><Relationship Id="rId1" Type="http://schemas.microsoft.com/office/2006/relationships/legacyDiagramText" Target="legacyDiagramText1.bin"/><Relationship Id="rId4" Type="http://schemas.microsoft.com/office/2006/relationships/legacyDiagramText" Target="legacyDiagramText4.bin"/></Relationships>
</file>

<file path=ppt/drawings/_rels/vmlDrawing2.vml.rels><?xml version="1.0" encoding="UTF-8" standalone="yes"?>
<Relationships xmlns="http://schemas.openxmlformats.org/package/2006/relationships"><Relationship Id="rId3" Type="http://schemas.microsoft.com/office/2006/relationships/legacyDiagramText" Target="legacyDiagramText7.bin"/><Relationship Id="rId2" Type="http://schemas.microsoft.com/office/2006/relationships/legacyDiagramText" Target="legacyDiagramText6.bin"/><Relationship Id="rId1" Type="http://schemas.microsoft.com/office/2006/relationships/legacyDiagramText" Target="legacyDiagramText5.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8A757F31-D675-494E-BC40-FFED547B452F}" type="datetimeFigureOut">
              <a:rPr lang="el-GR" smtClean="0"/>
              <a:t>16/10/2020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D34D87F-10D2-4A1A-A7C8-5582AC4C6336}"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A757F31-D675-494E-BC40-FFED547B452F}" type="datetimeFigureOut">
              <a:rPr lang="el-GR" smtClean="0"/>
              <a:t>16/10/2020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D34D87F-10D2-4A1A-A7C8-5582AC4C6336}"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A757F31-D675-494E-BC40-FFED547B452F}" type="datetimeFigureOut">
              <a:rPr lang="el-GR" smtClean="0"/>
              <a:t>16/10/2020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D34D87F-10D2-4A1A-A7C8-5582AC4C6336}" type="slidenum">
              <a:rPr lang="el-GR" smtClean="0"/>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Tx">
  <p:cSld name="Τίτλος, 2 Αντικείμενα και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περιεχομένου"/>
          <p:cNvSpPr>
            <a:spLocks noGrp="1"/>
          </p:cNvSpPr>
          <p:nvPr>
            <p:ph sz="quarter" idx="1"/>
          </p:nvPr>
        </p:nvSpPr>
        <p:spPr>
          <a:xfrm>
            <a:off x="457200" y="1600200"/>
            <a:ext cx="4038600" cy="2185988"/>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quarter" idx="2"/>
          </p:nvPr>
        </p:nvSpPr>
        <p:spPr>
          <a:xfrm>
            <a:off x="457200" y="3938588"/>
            <a:ext cx="4038600" cy="218757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half" idx="3"/>
          </p:nvPr>
        </p:nvSpPr>
        <p:spPr>
          <a:xfrm>
            <a:off x="4648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ημερομηνίας"/>
          <p:cNvSpPr>
            <a:spLocks noGrp="1"/>
          </p:cNvSpPr>
          <p:nvPr>
            <p:ph type="dt" sz="half" idx="10"/>
          </p:nvPr>
        </p:nvSpPr>
        <p:spPr>
          <a:xfrm>
            <a:off x="457200" y="6245225"/>
            <a:ext cx="2133600" cy="476250"/>
          </a:xfrm>
        </p:spPr>
        <p:txBody>
          <a:bodyPr/>
          <a:lstStyle>
            <a:lvl1pPr>
              <a:defRPr/>
            </a:lvl1pPr>
          </a:lstStyle>
          <a:p>
            <a:endParaRPr lang="el-GR"/>
          </a:p>
        </p:txBody>
      </p:sp>
      <p:sp>
        <p:nvSpPr>
          <p:cNvPr id="7" name="6 - Θέση υποσέλιδου"/>
          <p:cNvSpPr>
            <a:spLocks noGrp="1"/>
          </p:cNvSpPr>
          <p:nvPr>
            <p:ph type="ftr" sz="quarter" idx="11"/>
          </p:nvPr>
        </p:nvSpPr>
        <p:spPr>
          <a:xfrm>
            <a:off x="3124200" y="6245225"/>
            <a:ext cx="2895600" cy="476250"/>
          </a:xfrm>
        </p:spPr>
        <p:txBody>
          <a:bodyPr/>
          <a:lstStyle>
            <a:lvl1pPr>
              <a:defRPr/>
            </a:lvl1pPr>
          </a:lstStyle>
          <a:p>
            <a:endParaRPr lang="el-GR"/>
          </a:p>
        </p:txBody>
      </p:sp>
      <p:sp>
        <p:nvSpPr>
          <p:cNvPr id="8" name="7 - Θέση αριθμού διαφάνειας"/>
          <p:cNvSpPr>
            <a:spLocks noGrp="1"/>
          </p:cNvSpPr>
          <p:nvPr>
            <p:ph type="sldNum" sz="quarter" idx="12"/>
          </p:nvPr>
        </p:nvSpPr>
        <p:spPr>
          <a:xfrm>
            <a:off x="6553200" y="6245225"/>
            <a:ext cx="2133600" cy="476250"/>
          </a:xfrm>
        </p:spPr>
        <p:txBody>
          <a:bodyPr/>
          <a:lstStyle>
            <a:lvl1pPr>
              <a:defRPr/>
            </a:lvl1pPr>
          </a:lstStyle>
          <a:p>
            <a:fld id="{7AFDEBD0-87E4-4981-9E77-B74B083E670C}" type="slidenum">
              <a:rPr lang="el-GR"/>
              <a:pPr/>
              <a:t>‹#›</a:t>
            </a:fld>
            <a:endParaRPr 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cSld name="Τίτλος και Διάγραμμα ή Οργανόγραμμ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SmartArt"/>
          <p:cNvSpPr>
            <a:spLocks noGrp="1"/>
          </p:cNvSpPr>
          <p:nvPr>
            <p:ph type="dgm" idx="1"/>
          </p:nvPr>
        </p:nvSpPr>
        <p:spPr>
          <a:xfrm>
            <a:off x="457200" y="1600200"/>
            <a:ext cx="8229600" cy="4525963"/>
          </a:xfrm>
        </p:spPr>
        <p:txBody>
          <a:bodyPr/>
          <a:lstStyle/>
          <a:p>
            <a:endParaRPr lang="el-GR"/>
          </a:p>
        </p:txBody>
      </p:sp>
      <p:sp>
        <p:nvSpPr>
          <p:cNvPr id="4" name="3 - Θέση ημερομηνίας"/>
          <p:cNvSpPr>
            <a:spLocks noGrp="1"/>
          </p:cNvSpPr>
          <p:nvPr>
            <p:ph type="dt" sz="half" idx="10"/>
          </p:nvPr>
        </p:nvSpPr>
        <p:spPr>
          <a:xfrm>
            <a:off x="457200" y="6245225"/>
            <a:ext cx="2133600" cy="476250"/>
          </a:xfrm>
        </p:spPr>
        <p:txBody>
          <a:bodyPr/>
          <a:lstStyle>
            <a:lvl1pPr>
              <a:defRPr/>
            </a:lvl1pPr>
          </a:lstStyle>
          <a:p>
            <a:endParaRPr lang="el-GR"/>
          </a:p>
        </p:txBody>
      </p:sp>
      <p:sp>
        <p:nvSpPr>
          <p:cNvPr id="5" name="4 - Θέση υποσέλιδου"/>
          <p:cNvSpPr>
            <a:spLocks noGrp="1"/>
          </p:cNvSpPr>
          <p:nvPr>
            <p:ph type="ftr" sz="quarter" idx="11"/>
          </p:nvPr>
        </p:nvSpPr>
        <p:spPr>
          <a:xfrm>
            <a:off x="3124200" y="6245225"/>
            <a:ext cx="2895600" cy="476250"/>
          </a:xfrm>
        </p:spPr>
        <p:txBody>
          <a:bodyPr/>
          <a:lstStyle>
            <a:lvl1pPr>
              <a:defRPr/>
            </a:lvl1pPr>
          </a:lstStyle>
          <a:p>
            <a:endParaRPr lang="el-GR"/>
          </a:p>
        </p:txBody>
      </p:sp>
      <p:sp>
        <p:nvSpPr>
          <p:cNvPr id="6" name="5 - Θέση αριθμού διαφάνειας"/>
          <p:cNvSpPr>
            <a:spLocks noGrp="1"/>
          </p:cNvSpPr>
          <p:nvPr>
            <p:ph type="sldNum" sz="quarter" idx="12"/>
          </p:nvPr>
        </p:nvSpPr>
        <p:spPr>
          <a:xfrm>
            <a:off x="6553200" y="6245225"/>
            <a:ext cx="2133600" cy="476250"/>
          </a:xfrm>
        </p:spPr>
        <p:txBody>
          <a:bodyPr/>
          <a:lstStyle>
            <a:lvl1pPr>
              <a:defRPr/>
            </a:lvl1pPr>
          </a:lstStyle>
          <a:p>
            <a:fld id="{B5305CFB-CD98-4BAA-BC1D-0541BF281EED}" type="slidenum">
              <a:rPr lang="el-GR"/>
              <a:pPr/>
              <a:t>‹#›</a:t>
            </a:fld>
            <a:endParaRPr lang="el-G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a:xfrm>
            <a:off x="457200" y="6245225"/>
            <a:ext cx="2133600" cy="476250"/>
          </a:xfrm>
        </p:spPr>
        <p:txBody>
          <a:bodyPr/>
          <a:lstStyle>
            <a:lvl1pPr>
              <a:defRPr/>
            </a:lvl1pPr>
          </a:lstStyle>
          <a:p>
            <a:endParaRPr lang="el-GR"/>
          </a:p>
        </p:txBody>
      </p:sp>
      <p:sp>
        <p:nvSpPr>
          <p:cNvPr id="6" name="5 - Θέση υποσέλιδου"/>
          <p:cNvSpPr>
            <a:spLocks noGrp="1"/>
          </p:cNvSpPr>
          <p:nvPr>
            <p:ph type="ftr" sz="quarter" idx="11"/>
          </p:nvPr>
        </p:nvSpPr>
        <p:spPr>
          <a:xfrm>
            <a:off x="3124200" y="6245225"/>
            <a:ext cx="2895600" cy="476250"/>
          </a:xfrm>
        </p:spPr>
        <p:txBody>
          <a:bodyPr/>
          <a:lstStyle>
            <a:lvl1pPr>
              <a:defRPr/>
            </a:lvl1pPr>
          </a:lstStyle>
          <a:p>
            <a:endParaRPr lang="el-GR"/>
          </a:p>
        </p:txBody>
      </p:sp>
      <p:sp>
        <p:nvSpPr>
          <p:cNvPr id="7" name="6 - Θέση αριθμού διαφάνειας"/>
          <p:cNvSpPr>
            <a:spLocks noGrp="1"/>
          </p:cNvSpPr>
          <p:nvPr>
            <p:ph type="sldNum" sz="quarter" idx="12"/>
          </p:nvPr>
        </p:nvSpPr>
        <p:spPr>
          <a:xfrm>
            <a:off x="6553200" y="6245225"/>
            <a:ext cx="2133600" cy="476250"/>
          </a:xfrm>
        </p:spPr>
        <p:txBody>
          <a:bodyPr/>
          <a:lstStyle>
            <a:lvl1pPr>
              <a:defRPr/>
            </a:lvl1pPr>
          </a:lstStyle>
          <a:p>
            <a:fld id="{EC9542D9-A0B9-4239-9060-7DA3DB2B1E8F}" type="slidenum">
              <a:rPr lang="el-GR"/>
              <a:pPr/>
              <a:t>‹#›</a:t>
            </a:fld>
            <a:endParaRPr lang="el-G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πίνακα"/>
          <p:cNvSpPr>
            <a:spLocks noGrp="1"/>
          </p:cNvSpPr>
          <p:nvPr>
            <p:ph type="tbl" idx="1"/>
          </p:nvPr>
        </p:nvSpPr>
        <p:spPr>
          <a:xfrm>
            <a:off x="457200" y="1600200"/>
            <a:ext cx="8229600" cy="4525963"/>
          </a:xfrm>
        </p:spPr>
        <p:txBody>
          <a:bodyPr/>
          <a:lstStyle/>
          <a:p>
            <a:endParaRPr lang="el-GR"/>
          </a:p>
        </p:txBody>
      </p:sp>
      <p:sp>
        <p:nvSpPr>
          <p:cNvPr id="4" name="3 - Θέση ημερομηνίας"/>
          <p:cNvSpPr>
            <a:spLocks noGrp="1"/>
          </p:cNvSpPr>
          <p:nvPr>
            <p:ph type="dt" sz="half" idx="10"/>
          </p:nvPr>
        </p:nvSpPr>
        <p:spPr>
          <a:xfrm>
            <a:off x="457200" y="6245225"/>
            <a:ext cx="2133600" cy="476250"/>
          </a:xfrm>
        </p:spPr>
        <p:txBody>
          <a:bodyPr/>
          <a:lstStyle>
            <a:lvl1pPr>
              <a:defRPr/>
            </a:lvl1pPr>
          </a:lstStyle>
          <a:p>
            <a:endParaRPr lang="el-GR"/>
          </a:p>
        </p:txBody>
      </p:sp>
      <p:sp>
        <p:nvSpPr>
          <p:cNvPr id="5" name="4 - Θέση υποσέλιδου"/>
          <p:cNvSpPr>
            <a:spLocks noGrp="1"/>
          </p:cNvSpPr>
          <p:nvPr>
            <p:ph type="ftr" sz="quarter" idx="11"/>
          </p:nvPr>
        </p:nvSpPr>
        <p:spPr>
          <a:xfrm>
            <a:off x="3124200" y="6245225"/>
            <a:ext cx="2895600" cy="476250"/>
          </a:xfrm>
        </p:spPr>
        <p:txBody>
          <a:bodyPr/>
          <a:lstStyle>
            <a:lvl1pPr>
              <a:defRPr/>
            </a:lvl1pPr>
          </a:lstStyle>
          <a:p>
            <a:endParaRPr lang="el-GR"/>
          </a:p>
        </p:txBody>
      </p:sp>
      <p:sp>
        <p:nvSpPr>
          <p:cNvPr id="6" name="5 - Θέση αριθμού διαφάνειας"/>
          <p:cNvSpPr>
            <a:spLocks noGrp="1"/>
          </p:cNvSpPr>
          <p:nvPr>
            <p:ph type="sldNum" sz="quarter" idx="12"/>
          </p:nvPr>
        </p:nvSpPr>
        <p:spPr>
          <a:xfrm>
            <a:off x="6553200" y="6245225"/>
            <a:ext cx="2133600" cy="476250"/>
          </a:xfrm>
        </p:spPr>
        <p:txBody>
          <a:bodyPr/>
          <a:lstStyle>
            <a:lvl1pPr>
              <a:defRPr/>
            </a:lvl1pPr>
          </a:lstStyle>
          <a:p>
            <a:fld id="{BF7A5005-E3F4-4938-801A-B72B461BEC58}" type="slidenum">
              <a:rPr lang="el-GR"/>
              <a:pPr/>
              <a:t>‹#›</a:t>
            </a:fld>
            <a:endParaRPr lang="el-G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OverObj">
  <p:cSld name="Τίτλος και Κείμενο επάνω από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8229600" cy="2185988"/>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57200" y="3938588"/>
            <a:ext cx="8229600" cy="218757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a:xfrm>
            <a:off x="457200" y="6245225"/>
            <a:ext cx="2133600" cy="476250"/>
          </a:xfrm>
        </p:spPr>
        <p:txBody>
          <a:bodyPr/>
          <a:lstStyle>
            <a:lvl1pPr>
              <a:defRPr/>
            </a:lvl1pPr>
          </a:lstStyle>
          <a:p>
            <a:endParaRPr lang="el-GR"/>
          </a:p>
        </p:txBody>
      </p:sp>
      <p:sp>
        <p:nvSpPr>
          <p:cNvPr id="6" name="5 - Θέση υποσέλιδου"/>
          <p:cNvSpPr>
            <a:spLocks noGrp="1"/>
          </p:cNvSpPr>
          <p:nvPr>
            <p:ph type="ftr" sz="quarter" idx="11"/>
          </p:nvPr>
        </p:nvSpPr>
        <p:spPr>
          <a:xfrm>
            <a:off x="3124200" y="6245225"/>
            <a:ext cx="2895600" cy="476250"/>
          </a:xfrm>
        </p:spPr>
        <p:txBody>
          <a:bodyPr/>
          <a:lstStyle>
            <a:lvl1pPr>
              <a:defRPr/>
            </a:lvl1pPr>
          </a:lstStyle>
          <a:p>
            <a:endParaRPr lang="el-GR"/>
          </a:p>
        </p:txBody>
      </p:sp>
      <p:sp>
        <p:nvSpPr>
          <p:cNvPr id="7" name="6 - Θέση αριθμού διαφάνειας"/>
          <p:cNvSpPr>
            <a:spLocks noGrp="1"/>
          </p:cNvSpPr>
          <p:nvPr>
            <p:ph type="sldNum" sz="quarter" idx="12"/>
          </p:nvPr>
        </p:nvSpPr>
        <p:spPr>
          <a:xfrm>
            <a:off x="6553200" y="6245225"/>
            <a:ext cx="2133600" cy="476250"/>
          </a:xfrm>
        </p:spPr>
        <p:txBody>
          <a:bodyPr/>
          <a:lstStyle>
            <a:lvl1pPr>
              <a:defRPr/>
            </a:lvl1pPr>
          </a:lstStyle>
          <a:p>
            <a:fld id="{4D1A2CB8-8E3A-4F8A-9CB3-0B5B42580A25}" type="slidenum">
              <a:rPr lang="el-G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A757F31-D675-494E-BC40-FFED547B452F}" type="datetimeFigureOut">
              <a:rPr lang="el-GR" smtClean="0"/>
              <a:t>16/10/2020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D34D87F-10D2-4A1A-A7C8-5582AC4C6336}"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8A757F31-D675-494E-BC40-FFED547B452F}" type="datetimeFigureOut">
              <a:rPr lang="el-GR" smtClean="0"/>
              <a:t>16/10/2020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D34D87F-10D2-4A1A-A7C8-5582AC4C6336}"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8A757F31-D675-494E-BC40-FFED547B452F}" type="datetimeFigureOut">
              <a:rPr lang="el-GR" smtClean="0"/>
              <a:t>16/10/2020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D34D87F-10D2-4A1A-A7C8-5582AC4C6336}"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8A757F31-D675-494E-BC40-FFED547B452F}" type="datetimeFigureOut">
              <a:rPr lang="el-GR" smtClean="0"/>
              <a:t>16/10/2020</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9D34D87F-10D2-4A1A-A7C8-5582AC4C6336}"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8A757F31-D675-494E-BC40-FFED547B452F}" type="datetimeFigureOut">
              <a:rPr lang="el-GR" smtClean="0"/>
              <a:t>16/10/2020</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9D34D87F-10D2-4A1A-A7C8-5582AC4C6336}"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8A757F31-D675-494E-BC40-FFED547B452F}" type="datetimeFigureOut">
              <a:rPr lang="el-GR" smtClean="0"/>
              <a:t>16/10/2020</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9D34D87F-10D2-4A1A-A7C8-5582AC4C6336}"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A757F31-D675-494E-BC40-FFED547B452F}" type="datetimeFigureOut">
              <a:rPr lang="el-GR" smtClean="0"/>
              <a:t>16/10/2020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D34D87F-10D2-4A1A-A7C8-5582AC4C6336}"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A757F31-D675-494E-BC40-FFED547B452F}" type="datetimeFigureOut">
              <a:rPr lang="el-GR" smtClean="0"/>
              <a:t>16/10/2020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D34D87F-10D2-4A1A-A7C8-5582AC4C6336}"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757F31-D675-494E-BC40-FFED547B452F}" type="datetimeFigureOut">
              <a:rPr lang="el-GR" smtClean="0"/>
              <a:t>16/10/2020</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34D87F-10D2-4A1A-A7C8-5582AC4C6336}"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3.xml"/><Relationship Id="rId1" Type="http://schemas.openxmlformats.org/officeDocument/2006/relationships/vmlDrawing" Target="../drawings/vmlDrawing1.v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4.xml"/><Relationship Id="rId1" Type="http://schemas.openxmlformats.org/officeDocument/2006/relationships/vmlDrawing" Target="../drawings/vmlDrawing2.v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1071546"/>
            <a:ext cx="7772400" cy="3786213"/>
          </a:xfrm>
        </p:spPr>
        <p:style>
          <a:lnRef idx="1">
            <a:schemeClr val="accent2"/>
          </a:lnRef>
          <a:fillRef idx="2">
            <a:schemeClr val="accent2"/>
          </a:fillRef>
          <a:effectRef idx="1">
            <a:schemeClr val="accent2"/>
          </a:effectRef>
          <a:fontRef idx="minor">
            <a:schemeClr val="dk1"/>
          </a:fontRef>
        </p:style>
        <p:txBody>
          <a:bodyPr>
            <a:normAutofit/>
          </a:bodyPr>
          <a:lstStyle/>
          <a:p>
            <a:r>
              <a:rPr lang="el-GR" b="1" dirty="0" smtClean="0"/>
              <a:t/>
            </a:r>
            <a:br>
              <a:rPr lang="el-GR" b="1" dirty="0" smtClean="0"/>
            </a:br>
            <a:r>
              <a:rPr lang="el-GR" b="1" dirty="0" smtClean="0"/>
              <a:t>ΟΙ </a:t>
            </a:r>
            <a:r>
              <a:rPr lang="el-GR" b="1" dirty="0"/>
              <a:t>ΟΙΚΟΝΟΜΙΚΕΣ ΕΞΕΛΙΞΕΙΣ ΚΑΤΑ ΤΟΝ 20ό ΑΙΩΝΑ</a:t>
            </a:r>
            <a:br>
              <a:rPr lang="el-GR" b="1" dirty="0"/>
            </a:br>
            <a:endParaRPr lang="el-GR" dirty="0"/>
          </a:p>
        </p:txBody>
      </p:sp>
      <p:sp>
        <p:nvSpPr>
          <p:cNvPr id="3" name="2 - Υπότιτλος"/>
          <p:cNvSpPr>
            <a:spLocks noGrp="1"/>
          </p:cNvSpPr>
          <p:nvPr>
            <p:ph type="subTitle" idx="1"/>
          </p:nvPr>
        </p:nvSpPr>
        <p:spPr>
          <a:xfrm>
            <a:off x="1371600" y="5072074"/>
            <a:ext cx="6400800" cy="566726"/>
          </a:xfrm>
        </p:spPr>
        <p:style>
          <a:lnRef idx="1">
            <a:schemeClr val="accent3"/>
          </a:lnRef>
          <a:fillRef idx="3">
            <a:schemeClr val="accent3"/>
          </a:fillRef>
          <a:effectRef idx="2">
            <a:schemeClr val="accent3"/>
          </a:effectRef>
          <a:fontRef idx="minor">
            <a:schemeClr val="lt1"/>
          </a:fontRef>
        </p:style>
        <p:txBody>
          <a:bodyPr>
            <a:normAutofit lnSpcReduction="10000"/>
          </a:bodyPr>
          <a:lstStyle/>
          <a:p>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s://image.slidesharecdn.com/random-120915141852-phpapp01/95/-9-728.jpg?cb=1347718837"/>
          <p:cNvPicPr>
            <a:picLocks noChangeAspect="1" noChangeArrowheads="1"/>
          </p:cNvPicPr>
          <p:nvPr/>
        </p:nvPicPr>
        <p:blipFill>
          <a:blip r:embed="rId2"/>
          <a:srcRect/>
          <a:stretch>
            <a:fillRect/>
          </a:stretch>
        </p:blipFill>
        <p:spPr bwMode="auto">
          <a:xfrm>
            <a:off x="1000100" y="642918"/>
            <a:ext cx="6934200" cy="5200651"/>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p:txBody>
          <a:bodyPr>
            <a:normAutofit fontScale="90000"/>
          </a:bodyPr>
          <a:lstStyle/>
          <a:p>
            <a:r>
              <a:rPr lang="el-GR" sz="4000">
                <a:solidFill>
                  <a:srgbClr val="CC3300"/>
                </a:solidFill>
              </a:rPr>
              <a:t>ΤΑ ΠΡΩΤΑ ΒΗΜΑΤΑ ΤΟΥ ΕΡΓΑΤΙΚΟΥ ΚΙΝΗΜΑΤΟΣ</a:t>
            </a:r>
          </a:p>
        </p:txBody>
      </p:sp>
      <p:sp>
        <p:nvSpPr>
          <p:cNvPr id="2055" name="Rectangle 7"/>
          <p:cNvSpPr>
            <a:spLocks noGrp="1" noChangeArrowheads="1"/>
          </p:cNvSpPr>
          <p:nvPr>
            <p:ph type="body" sz="half" idx="3"/>
          </p:nvPr>
        </p:nvSpPr>
        <p:spPr>
          <a:xfrm>
            <a:off x="2124075" y="1700213"/>
            <a:ext cx="4968875" cy="4968875"/>
          </a:xfrm>
        </p:spPr>
        <p:txBody>
          <a:bodyPr/>
          <a:lstStyle/>
          <a:p>
            <a:pPr>
              <a:lnSpc>
                <a:spcPct val="90000"/>
              </a:lnSpc>
            </a:pPr>
            <a:endParaRPr lang="el-GR" sz="2800"/>
          </a:p>
          <a:p>
            <a:pPr>
              <a:lnSpc>
                <a:spcPct val="90000"/>
              </a:lnSpc>
            </a:pPr>
            <a:endParaRPr lang="el-GR" sz="2800"/>
          </a:p>
          <a:p>
            <a:pPr>
              <a:lnSpc>
                <a:spcPct val="90000"/>
              </a:lnSpc>
            </a:pPr>
            <a:endParaRPr lang="el-GR" sz="2800"/>
          </a:p>
          <a:p>
            <a:pPr>
              <a:lnSpc>
                <a:spcPct val="90000"/>
              </a:lnSpc>
            </a:pPr>
            <a:endParaRPr lang="el-GR" sz="2800"/>
          </a:p>
          <a:p>
            <a:pPr>
              <a:lnSpc>
                <a:spcPct val="90000"/>
              </a:lnSpc>
            </a:pPr>
            <a:endParaRPr lang="el-GR" sz="2800"/>
          </a:p>
          <a:p>
            <a:pPr>
              <a:lnSpc>
                <a:spcPct val="90000"/>
              </a:lnSpc>
            </a:pPr>
            <a:endParaRPr lang="el-GR" sz="2800"/>
          </a:p>
          <a:p>
            <a:pPr>
              <a:lnSpc>
                <a:spcPct val="90000"/>
              </a:lnSpc>
            </a:pPr>
            <a:endParaRPr lang="el-GR" sz="2800"/>
          </a:p>
          <a:p>
            <a:pPr>
              <a:lnSpc>
                <a:spcPct val="90000"/>
              </a:lnSpc>
            </a:pPr>
            <a:endParaRPr lang="el-GR" sz="2800"/>
          </a:p>
          <a:p>
            <a:pPr>
              <a:lnSpc>
                <a:spcPct val="90000"/>
              </a:lnSpc>
            </a:pPr>
            <a:endParaRPr lang="el-GR" sz="2800"/>
          </a:p>
          <a:p>
            <a:pPr>
              <a:lnSpc>
                <a:spcPct val="90000"/>
              </a:lnSpc>
            </a:pPr>
            <a:r>
              <a:rPr lang="el-GR" sz="2800">
                <a:solidFill>
                  <a:srgbClr val="CC3300"/>
                </a:solidFill>
              </a:rPr>
              <a:t>Αβραάμ Μπεναρόγια</a:t>
            </a:r>
          </a:p>
        </p:txBody>
      </p:sp>
      <p:pic>
        <p:nvPicPr>
          <p:cNvPr id="2053" name="Picture 5"/>
          <p:cNvPicPr>
            <a:picLocks noChangeAspect="1" noChangeArrowheads="1"/>
          </p:cNvPicPr>
          <p:nvPr/>
        </p:nvPicPr>
        <p:blipFill>
          <a:blip r:embed="rId2"/>
          <a:srcRect/>
          <a:stretch>
            <a:fillRect/>
          </a:stretch>
        </p:blipFill>
        <p:spPr bwMode="auto">
          <a:xfrm>
            <a:off x="2771775" y="1844675"/>
            <a:ext cx="3011488" cy="3960813"/>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2">
            <a:lum bright="70000" contrast="-70000"/>
          </a:blip>
          <a:srcRect/>
          <a:stretch>
            <a:fillRect/>
          </a:stretch>
        </p:blipFill>
        <p:spPr bwMode="auto">
          <a:xfrm>
            <a:off x="1965325" y="0"/>
            <a:ext cx="5213350" cy="6858000"/>
          </a:xfrm>
          <a:prstGeom prst="rect">
            <a:avLst/>
          </a:prstGeom>
          <a:noFill/>
          <a:ln w="9525">
            <a:noFill/>
            <a:miter lim="800000"/>
            <a:headEnd/>
            <a:tailEnd/>
          </a:ln>
          <a:effectLst/>
        </p:spPr>
      </p:pic>
      <p:sp>
        <p:nvSpPr>
          <p:cNvPr id="6146" name="Rectangle 2"/>
          <p:cNvSpPr>
            <a:spLocks noGrp="1" noChangeArrowheads="1"/>
          </p:cNvSpPr>
          <p:nvPr>
            <p:ph type="title"/>
          </p:nvPr>
        </p:nvSpPr>
        <p:spPr>
          <a:xfrm>
            <a:off x="323850" y="274638"/>
            <a:ext cx="8362950" cy="3225800"/>
          </a:xfrm>
        </p:spPr>
        <p:txBody>
          <a:bodyPr/>
          <a:lstStyle/>
          <a:p>
            <a:r>
              <a:rPr lang="el-GR" sz="3600"/>
              <a:t>( </a:t>
            </a:r>
            <a:r>
              <a:rPr lang="el-GR" sz="3600">
                <a:solidFill>
                  <a:schemeClr val="hlink"/>
                </a:solidFill>
              </a:rPr>
              <a:t>Αγροτικό πρόβλημα</a:t>
            </a:r>
            <a:r>
              <a:rPr lang="el-GR" sz="3600"/>
              <a:t> + )</a:t>
            </a:r>
            <a:r>
              <a:rPr lang="el-GR" sz="3600" b="1">
                <a:solidFill>
                  <a:srgbClr val="CC3300"/>
                </a:solidFill>
              </a:rPr>
              <a:t>Εργατικό</a:t>
            </a:r>
            <a:r>
              <a:rPr lang="el-GR" sz="3600">
                <a:solidFill>
                  <a:srgbClr val="CC3300"/>
                </a:solidFill>
              </a:rPr>
              <a:t> </a:t>
            </a:r>
            <a:r>
              <a:rPr lang="el-GR" sz="3600" b="1">
                <a:solidFill>
                  <a:srgbClr val="CC3300"/>
                </a:solidFill>
              </a:rPr>
              <a:t>κίνημα</a:t>
            </a:r>
            <a:r>
              <a:rPr lang="el-GR" sz="3600"/>
              <a:t>: Διαφορές ανάμεσα στην Ελλάδα και στις άλλες Ευρωπαϊκές χώρες</a:t>
            </a:r>
          </a:p>
        </p:txBody>
      </p:sp>
      <p:sp>
        <p:nvSpPr>
          <p:cNvPr id="6147" name="Rectangle 3"/>
          <p:cNvSpPr>
            <a:spLocks noGrp="1" noChangeArrowheads="1"/>
          </p:cNvSpPr>
          <p:nvPr>
            <p:ph type="body" idx="1"/>
          </p:nvPr>
        </p:nvSpPr>
        <p:spPr>
          <a:xfrm>
            <a:off x="457200" y="3429000"/>
            <a:ext cx="8229600" cy="3168650"/>
          </a:xfrm>
        </p:spPr>
        <p:txBody>
          <a:bodyPr/>
          <a:lstStyle/>
          <a:p>
            <a:pPr algn="ctr">
              <a:lnSpc>
                <a:spcPct val="90000"/>
              </a:lnSpc>
              <a:buFontTx/>
              <a:buNone/>
            </a:pPr>
            <a:r>
              <a:rPr lang="el-GR" b="1"/>
              <a:t>Αιτία:</a:t>
            </a:r>
          </a:p>
          <a:p>
            <a:pPr algn="ctr">
              <a:lnSpc>
                <a:spcPct val="90000"/>
              </a:lnSpc>
              <a:buFontTx/>
              <a:buNone/>
            </a:pPr>
            <a:r>
              <a:rPr lang="el-GR"/>
              <a:t>Οι ιδιομορφίες της ελληνικής ανάπτυξης</a:t>
            </a:r>
          </a:p>
          <a:p>
            <a:pPr algn="ctr">
              <a:lnSpc>
                <a:spcPct val="90000"/>
              </a:lnSpc>
              <a:buFontTx/>
              <a:buNone/>
            </a:pPr>
            <a:r>
              <a:rPr lang="el-GR"/>
              <a:t>Τέλος 19</a:t>
            </a:r>
            <a:r>
              <a:rPr lang="el-GR" baseline="30000"/>
              <a:t>ου</a:t>
            </a:r>
            <a:r>
              <a:rPr lang="el-GR"/>
              <a:t> αιώνα: Σοσιαλιστικές ομάδες και εργατικές ομαδοποιήσεις με μικρή επιρροή</a:t>
            </a:r>
          </a:p>
          <a:p>
            <a:pPr algn="ctr">
              <a:lnSpc>
                <a:spcPct val="90000"/>
              </a:lnSpc>
              <a:buFontTx/>
              <a:buNone/>
            </a:pPr>
            <a:r>
              <a:rPr lang="el-GR"/>
              <a:t>(Σε σχέση με τις δυτικές ή τις βαλκανικές χώρες)</a:t>
            </a:r>
          </a:p>
        </p:txBody>
      </p:sp>
      <p:sp>
        <p:nvSpPr>
          <p:cNvPr id="6150" name="Oval 6"/>
          <p:cNvSpPr>
            <a:spLocks noChangeArrowheads="1"/>
          </p:cNvSpPr>
          <p:nvPr/>
        </p:nvSpPr>
        <p:spPr bwMode="auto">
          <a:xfrm>
            <a:off x="0" y="0"/>
            <a:ext cx="755650" cy="914400"/>
          </a:xfrm>
          <a:prstGeom prst="ellipse">
            <a:avLst/>
          </a:prstGeom>
          <a:solidFill>
            <a:schemeClr val="accent1"/>
          </a:solidFill>
          <a:ln w="9525">
            <a:solidFill>
              <a:schemeClr val="tx1"/>
            </a:solidFill>
            <a:round/>
            <a:headEnd/>
            <a:tailEnd/>
          </a:ln>
          <a:effectLst/>
        </p:spPr>
        <p:txBody>
          <a:bodyPr wrap="none" anchor="ctr"/>
          <a:lstStyle/>
          <a:p>
            <a:pPr algn="ctr"/>
            <a:r>
              <a:rPr lang="el-GR" b="1"/>
              <a:t>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2">
            <a:lum bright="70000" contrast="-70000"/>
          </a:blip>
          <a:srcRect/>
          <a:stretch>
            <a:fillRect/>
          </a:stretch>
        </p:blipFill>
        <p:spPr bwMode="auto">
          <a:xfrm>
            <a:off x="1835150" y="0"/>
            <a:ext cx="5213350" cy="6858000"/>
          </a:xfrm>
          <a:prstGeom prst="rect">
            <a:avLst/>
          </a:prstGeom>
          <a:noFill/>
          <a:ln w="9525">
            <a:noFill/>
            <a:miter lim="800000"/>
            <a:headEnd/>
            <a:tailEnd/>
          </a:ln>
          <a:effectLst/>
        </p:spPr>
      </p:pic>
      <p:sp>
        <p:nvSpPr>
          <p:cNvPr id="11267" name="Rectangle 3"/>
          <p:cNvSpPr>
            <a:spLocks noGrp="1" noChangeArrowheads="1"/>
          </p:cNvSpPr>
          <p:nvPr>
            <p:ph type="body" idx="1"/>
          </p:nvPr>
        </p:nvSpPr>
        <p:spPr>
          <a:xfrm>
            <a:off x="457200" y="1557338"/>
            <a:ext cx="8229600" cy="4967287"/>
          </a:xfrm>
        </p:spPr>
        <p:txBody>
          <a:bodyPr/>
          <a:lstStyle/>
          <a:p>
            <a:r>
              <a:rPr lang="el-GR" sz="2800">
                <a:solidFill>
                  <a:schemeClr val="folHlink"/>
                </a:solidFill>
              </a:rPr>
              <a:t>Απουσία μεγάλων σύγχρονων βιομηχανικών μονάδων</a:t>
            </a:r>
          </a:p>
          <a:p>
            <a:r>
              <a:rPr lang="el-GR" sz="2800">
                <a:solidFill>
                  <a:srgbClr val="CC3300"/>
                </a:solidFill>
              </a:rPr>
              <a:t>Σημαντικό ποσοστό ξένου εργατικού δυναμικού στα δημόσια έργα (π.χ. Ιταλοί στη διώρυγα της Κορίνθου)</a:t>
            </a:r>
          </a:p>
          <a:p>
            <a:r>
              <a:rPr lang="el-GR" sz="2800">
                <a:solidFill>
                  <a:srgbClr val="0000CC"/>
                </a:solidFill>
              </a:rPr>
              <a:t>Πρόσκαιρη – βραχύχρονη απασχόληση στα δημόσια έργα (όπου το εργατικό δυναμικό είναι σταθερό   ταξική συνείδηση +πάλη π.χ. Λαύριο)</a:t>
            </a:r>
          </a:p>
          <a:p>
            <a:r>
              <a:rPr lang="el-GR" sz="2800"/>
              <a:t>Μεγάλη Ιδέα : Εμποδίζει ιδεολογίες με κοινωνικό-ταξικό περιεχόμενο</a:t>
            </a:r>
          </a:p>
          <a:p>
            <a:endParaRPr lang="el-GR" sz="2800"/>
          </a:p>
          <a:p>
            <a:endParaRPr lang="el-GR" sz="2800"/>
          </a:p>
        </p:txBody>
      </p:sp>
      <p:sp>
        <p:nvSpPr>
          <p:cNvPr id="11269" name="Oval 5"/>
          <p:cNvSpPr>
            <a:spLocks noChangeArrowheads="1"/>
          </p:cNvSpPr>
          <p:nvPr/>
        </p:nvSpPr>
        <p:spPr bwMode="auto">
          <a:xfrm>
            <a:off x="611188" y="620713"/>
            <a:ext cx="720725" cy="914400"/>
          </a:xfrm>
          <a:prstGeom prst="ellipse">
            <a:avLst/>
          </a:prstGeom>
          <a:solidFill>
            <a:schemeClr val="accent1"/>
          </a:solidFill>
          <a:ln w="9525">
            <a:solidFill>
              <a:schemeClr val="tx1"/>
            </a:solidFill>
            <a:round/>
            <a:headEnd/>
            <a:tailEnd/>
          </a:ln>
          <a:effectLst/>
        </p:spPr>
        <p:txBody>
          <a:bodyPr wrap="none" anchor="ctr"/>
          <a:lstStyle/>
          <a:p>
            <a:pPr algn="ctr"/>
            <a:r>
              <a:rPr lang="el-GR" b="1"/>
              <a:t>1</a:t>
            </a:r>
          </a:p>
        </p:txBody>
      </p:sp>
      <p:sp>
        <p:nvSpPr>
          <p:cNvPr id="11270" name="Rectangle 6"/>
          <p:cNvSpPr>
            <a:spLocks noGrp="1" noChangeArrowheads="1"/>
          </p:cNvSpPr>
          <p:nvPr>
            <p:ph type="title"/>
          </p:nvPr>
        </p:nvSpPr>
        <p:spPr/>
        <p:txBody>
          <a:bodyPr/>
          <a:lstStyle/>
          <a:p>
            <a:r>
              <a:rPr lang="el-GR"/>
              <a:t>ΑΙΤΙΑ</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2">
            <a:lum bright="70000" contrast="-70000"/>
          </a:blip>
          <a:srcRect/>
          <a:stretch>
            <a:fillRect/>
          </a:stretch>
        </p:blipFill>
        <p:spPr bwMode="auto">
          <a:xfrm>
            <a:off x="1835150" y="0"/>
            <a:ext cx="5213350" cy="6858000"/>
          </a:xfrm>
          <a:prstGeom prst="rect">
            <a:avLst/>
          </a:prstGeom>
          <a:noFill/>
          <a:ln w="9525">
            <a:noFill/>
            <a:miter lim="800000"/>
            <a:headEnd/>
            <a:tailEnd/>
          </a:ln>
          <a:effectLst/>
        </p:spPr>
      </p:pic>
      <p:sp>
        <p:nvSpPr>
          <p:cNvPr id="7170" name="Rectangle 2"/>
          <p:cNvSpPr>
            <a:spLocks noGrp="1" noChangeArrowheads="1"/>
          </p:cNvSpPr>
          <p:nvPr>
            <p:ph type="title"/>
          </p:nvPr>
        </p:nvSpPr>
        <p:spPr>
          <a:xfrm>
            <a:off x="611188" y="476250"/>
            <a:ext cx="8064500" cy="3384550"/>
          </a:xfrm>
        </p:spPr>
        <p:txBody>
          <a:bodyPr>
            <a:normAutofit fontScale="90000"/>
          </a:bodyPr>
          <a:lstStyle/>
          <a:p>
            <a:pPr algn="l"/>
            <a:r>
              <a:rPr lang="el-GR" sz="2800" dirty="0"/>
              <a:t>Τέλος Βαλκανικών πολέμων:</a:t>
            </a:r>
            <a:br>
              <a:rPr lang="el-GR" sz="2800" dirty="0"/>
            </a:br>
            <a:r>
              <a:rPr lang="el-GR" sz="2800" dirty="0"/>
              <a:t>Ενσωμάτωση </a:t>
            </a:r>
            <a:r>
              <a:rPr lang="el-GR" sz="2800" b="1" dirty="0"/>
              <a:t>Θεσσαλονίκης </a:t>
            </a:r>
            <a:r>
              <a:rPr lang="el-GR" sz="2800" dirty="0"/>
              <a:t>στην Ελλάδα    αλλαγή τοπίου - Η Θεσσαλονίκη σημείο αναφοράς για το εργατικό κίνημα </a:t>
            </a:r>
            <a:br>
              <a:rPr lang="el-GR" sz="2800" dirty="0"/>
            </a:br>
            <a:r>
              <a:rPr lang="el-GR" sz="2800" dirty="0">
                <a:solidFill>
                  <a:srgbClr val="0000CC"/>
                </a:solidFill>
              </a:rPr>
              <a:t>ΑΙΤΙΑ: 1.Βιομηχανικό υπόβαθρο</a:t>
            </a:r>
            <a:br>
              <a:rPr lang="el-GR" sz="2800" dirty="0">
                <a:solidFill>
                  <a:srgbClr val="0000CC"/>
                </a:solidFill>
              </a:rPr>
            </a:br>
            <a:r>
              <a:rPr lang="el-GR" sz="2800" dirty="0">
                <a:solidFill>
                  <a:srgbClr val="0000CC"/>
                </a:solidFill>
              </a:rPr>
              <a:t>           2.Κοσμοπολίτικος χαρακτήρας (διακίνηση ιδεών)</a:t>
            </a:r>
            <a:br>
              <a:rPr lang="el-GR" sz="2800" dirty="0">
                <a:solidFill>
                  <a:srgbClr val="0000CC"/>
                </a:solidFill>
              </a:rPr>
            </a:br>
            <a:r>
              <a:rPr lang="el-GR" sz="2800" dirty="0"/>
              <a:t>           </a:t>
            </a:r>
            <a:r>
              <a:rPr lang="el-GR" sz="2800" dirty="0">
                <a:solidFill>
                  <a:srgbClr val="CC3300"/>
                </a:solidFill>
              </a:rPr>
              <a:t>3.</a:t>
            </a:r>
            <a:r>
              <a:rPr lang="el-GR" sz="2800" b="1" dirty="0">
                <a:solidFill>
                  <a:srgbClr val="CC3300"/>
                </a:solidFill>
              </a:rPr>
              <a:t>Φεντερασιόν</a:t>
            </a:r>
            <a:r>
              <a:rPr lang="el-GR" sz="2800" dirty="0">
                <a:solidFill>
                  <a:srgbClr val="CC3300"/>
                </a:solidFill>
              </a:rPr>
              <a:t/>
            </a:r>
            <a:br>
              <a:rPr lang="el-GR" sz="2800" dirty="0">
                <a:solidFill>
                  <a:srgbClr val="CC3300"/>
                </a:solidFill>
              </a:rPr>
            </a:br>
            <a:endParaRPr lang="el-GR" sz="2800" dirty="0">
              <a:solidFill>
                <a:srgbClr val="CC3300"/>
              </a:solidFill>
            </a:endParaRPr>
          </a:p>
        </p:txBody>
      </p:sp>
      <p:sp>
        <p:nvSpPr>
          <p:cNvPr id="7171" name="Rectangle 3"/>
          <p:cNvSpPr>
            <a:spLocks noGrp="1" noChangeArrowheads="1"/>
          </p:cNvSpPr>
          <p:nvPr>
            <p:ph type="body" idx="1"/>
          </p:nvPr>
        </p:nvSpPr>
        <p:spPr>
          <a:xfrm>
            <a:off x="457200" y="4005263"/>
            <a:ext cx="8229600" cy="2519362"/>
          </a:xfrm>
        </p:spPr>
        <p:txBody>
          <a:bodyPr/>
          <a:lstStyle/>
          <a:p>
            <a:r>
              <a:rPr lang="el-GR" sz="2800" dirty="0">
                <a:solidFill>
                  <a:srgbClr val="CC3300"/>
                </a:solidFill>
              </a:rPr>
              <a:t>Μεγάλη πολυεθνική εργατική οργάνωση της </a:t>
            </a:r>
            <a:r>
              <a:rPr lang="el-GR" sz="2800" dirty="0" err="1">
                <a:solidFill>
                  <a:srgbClr val="CC3300"/>
                </a:solidFill>
              </a:rPr>
              <a:t>Θεσ</a:t>
            </a:r>
            <a:r>
              <a:rPr lang="el-GR" sz="2800" dirty="0">
                <a:solidFill>
                  <a:srgbClr val="CC3300"/>
                </a:solidFill>
              </a:rPr>
              <a:t>/νίκης με πρωτεργάτες σοσιαλιστές από την ανοιχτή σε ιδέες εβραϊκή κοινότητα</a:t>
            </a:r>
          </a:p>
          <a:p>
            <a:r>
              <a:rPr lang="el-GR" sz="2800" dirty="0">
                <a:solidFill>
                  <a:srgbClr val="CC3300"/>
                </a:solidFill>
              </a:rPr>
              <a:t>Δίαυλος για τη διάδοση σοσιαλιστικής/εργατικής ιδεολογίας στη χώρα</a:t>
            </a:r>
          </a:p>
        </p:txBody>
      </p:sp>
      <p:sp>
        <p:nvSpPr>
          <p:cNvPr id="7173" name="Line 5"/>
          <p:cNvSpPr>
            <a:spLocks noChangeShapeType="1"/>
          </p:cNvSpPr>
          <p:nvPr/>
        </p:nvSpPr>
        <p:spPr bwMode="auto">
          <a:xfrm>
            <a:off x="7667625" y="908050"/>
            <a:ext cx="504825" cy="0"/>
          </a:xfrm>
          <a:prstGeom prst="line">
            <a:avLst/>
          </a:prstGeom>
          <a:noFill/>
          <a:ln w="9525">
            <a:solidFill>
              <a:schemeClr val="tx1"/>
            </a:solidFill>
            <a:round/>
            <a:headEnd/>
            <a:tailEnd type="triangle" w="med" len="med"/>
          </a:ln>
          <a:effectLst/>
        </p:spPr>
        <p:txBody>
          <a:bodyPr/>
          <a:lstStyle/>
          <a:p>
            <a:endParaRPr lang="el-GR"/>
          </a:p>
        </p:txBody>
      </p:sp>
      <p:sp>
        <p:nvSpPr>
          <p:cNvPr id="7174" name="Oval 6"/>
          <p:cNvSpPr>
            <a:spLocks noChangeArrowheads="1"/>
          </p:cNvSpPr>
          <p:nvPr/>
        </p:nvSpPr>
        <p:spPr bwMode="auto">
          <a:xfrm>
            <a:off x="0" y="333375"/>
            <a:ext cx="611188" cy="914400"/>
          </a:xfrm>
          <a:prstGeom prst="ellipse">
            <a:avLst/>
          </a:prstGeom>
          <a:solidFill>
            <a:schemeClr val="accent1"/>
          </a:solidFill>
          <a:ln w="9525">
            <a:solidFill>
              <a:schemeClr val="tx1"/>
            </a:solidFill>
            <a:round/>
            <a:headEnd/>
            <a:tailEnd/>
          </a:ln>
          <a:effectLst/>
        </p:spPr>
        <p:txBody>
          <a:bodyPr wrap="none" anchor="ctr"/>
          <a:lstStyle/>
          <a:p>
            <a:pPr algn="ctr"/>
            <a:r>
              <a:rPr lang="el-GR" b="1"/>
              <a:t>2</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2">
            <a:lum bright="70000" contrast="-70000"/>
          </a:blip>
          <a:srcRect/>
          <a:stretch>
            <a:fillRect/>
          </a:stretch>
        </p:blipFill>
        <p:spPr bwMode="auto">
          <a:xfrm>
            <a:off x="1835150" y="0"/>
            <a:ext cx="5213350" cy="6858000"/>
          </a:xfrm>
          <a:prstGeom prst="rect">
            <a:avLst/>
          </a:prstGeom>
          <a:noFill/>
          <a:ln w="9525">
            <a:noFill/>
            <a:miter lim="800000"/>
            <a:headEnd/>
            <a:tailEnd/>
          </a:ln>
          <a:effectLst/>
        </p:spPr>
      </p:pic>
      <p:sp>
        <p:nvSpPr>
          <p:cNvPr id="8194" name="Rectangle 2"/>
          <p:cNvSpPr>
            <a:spLocks noGrp="1" noChangeArrowheads="1"/>
          </p:cNvSpPr>
          <p:nvPr>
            <p:ph type="title"/>
          </p:nvPr>
        </p:nvSpPr>
        <p:spPr>
          <a:xfrm>
            <a:off x="457200" y="274638"/>
            <a:ext cx="8686800" cy="6583362"/>
          </a:xfrm>
        </p:spPr>
        <p:txBody>
          <a:bodyPr/>
          <a:lstStyle/>
          <a:p>
            <a:pPr algn="l"/>
            <a:r>
              <a:rPr lang="el-GR" sz="3600"/>
              <a:t>Τέλος Α΄  Παγκοσμίου πολέμου:</a:t>
            </a:r>
            <a:br>
              <a:rPr lang="el-GR" sz="3600"/>
            </a:br>
            <a:r>
              <a:rPr lang="el-GR" sz="3600"/>
              <a:t>Ωρίμαση του εργατικού/σοσιαλιστικού κινήματος</a:t>
            </a:r>
            <a:br>
              <a:rPr lang="el-GR" sz="3600"/>
            </a:br>
            <a:r>
              <a:rPr lang="el-GR" sz="3600"/>
              <a:t/>
            </a:r>
            <a:br>
              <a:rPr lang="el-GR" sz="3600"/>
            </a:br>
            <a:r>
              <a:rPr lang="el-GR" sz="3600">
                <a:solidFill>
                  <a:srgbClr val="0000CC"/>
                </a:solidFill>
              </a:rPr>
              <a:t>Λόγοι:</a:t>
            </a:r>
            <a:br>
              <a:rPr lang="el-GR" sz="3600">
                <a:solidFill>
                  <a:srgbClr val="0000CC"/>
                </a:solidFill>
              </a:rPr>
            </a:br>
            <a:r>
              <a:rPr lang="el-GR" sz="3600">
                <a:solidFill>
                  <a:srgbClr val="0000CC"/>
                </a:solidFill>
              </a:rPr>
              <a:t>1.Πιέσεις που δέχτηκε η ελληνική κοινωνία</a:t>
            </a:r>
            <a:br>
              <a:rPr lang="el-GR" sz="3600">
                <a:solidFill>
                  <a:srgbClr val="0000CC"/>
                </a:solidFill>
              </a:rPr>
            </a:br>
            <a:r>
              <a:rPr lang="el-GR" sz="3600">
                <a:solidFill>
                  <a:srgbClr val="0000CC"/>
                </a:solidFill>
              </a:rPr>
              <a:t>2.Εμπλοκή σε διεθνείς υποθέσεις</a:t>
            </a:r>
            <a:br>
              <a:rPr lang="el-GR" sz="3600">
                <a:solidFill>
                  <a:srgbClr val="0000CC"/>
                </a:solidFill>
              </a:rPr>
            </a:br>
            <a:r>
              <a:rPr lang="el-GR" sz="3600">
                <a:solidFill>
                  <a:srgbClr val="0000CC"/>
                </a:solidFill>
              </a:rPr>
              <a:t>3.Αντίκτυπος Ρωσικής Επανάστασης</a:t>
            </a:r>
          </a:p>
        </p:txBody>
      </p:sp>
      <p:sp>
        <p:nvSpPr>
          <p:cNvPr id="8197" name="Oval 5"/>
          <p:cNvSpPr>
            <a:spLocks noChangeArrowheads="1"/>
          </p:cNvSpPr>
          <p:nvPr/>
        </p:nvSpPr>
        <p:spPr bwMode="auto">
          <a:xfrm>
            <a:off x="0" y="0"/>
            <a:ext cx="755650" cy="1125538"/>
          </a:xfrm>
          <a:prstGeom prst="ellipse">
            <a:avLst/>
          </a:prstGeom>
          <a:solidFill>
            <a:schemeClr val="accent1"/>
          </a:solidFill>
          <a:ln w="9525">
            <a:solidFill>
              <a:schemeClr val="tx1"/>
            </a:solidFill>
            <a:round/>
            <a:headEnd/>
            <a:tailEnd/>
          </a:ln>
          <a:effectLst/>
        </p:spPr>
        <p:txBody>
          <a:bodyPr wrap="none" anchor="ctr"/>
          <a:lstStyle/>
          <a:p>
            <a:pPr algn="ctr"/>
            <a:r>
              <a:rPr lang="el-GR" b="1"/>
              <a:t>3</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2">
            <a:lum bright="70000" contrast="-70000"/>
          </a:blip>
          <a:srcRect/>
          <a:stretch>
            <a:fillRect/>
          </a:stretch>
        </p:blipFill>
        <p:spPr bwMode="auto">
          <a:xfrm>
            <a:off x="1835150" y="0"/>
            <a:ext cx="5213350" cy="6858000"/>
          </a:xfrm>
          <a:prstGeom prst="rect">
            <a:avLst/>
          </a:prstGeom>
          <a:noFill/>
          <a:ln w="9525">
            <a:noFill/>
            <a:miter lim="800000"/>
            <a:headEnd/>
            <a:tailEnd/>
          </a:ln>
          <a:effectLst/>
        </p:spPr>
      </p:pic>
      <p:sp>
        <p:nvSpPr>
          <p:cNvPr id="9218" name="Rectangle 2"/>
          <p:cNvSpPr>
            <a:spLocks noGrp="1" noChangeArrowheads="1"/>
          </p:cNvSpPr>
          <p:nvPr>
            <p:ph type="title"/>
          </p:nvPr>
        </p:nvSpPr>
        <p:spPr/>
        <p:txBody>
          <a:bodyPr>
            <a:normAutofit fontScale="90000"/>
          </a:bodyPr>
          <a:lstStyle/>
          <a:p>
            <a:r>
              <a:rPr lang="el-GR" sz="4000"/>
              <a:t>Ωρίμαση του εργατικού σοσιαλιστικού κινήματος</a:t>
            </a:r>
          </a:p>
        </p:txBody>
      </p:sp>
      <p:sp>
        <p:nvSpPr>
          <p:cNvPr id="9219" name="Rectangle 3"/>
          <p:cNvSpPr>
            <a:spLocks noGrp="1" noChangeArrowheads="1"/>
          </p:cNvSpPr>
          <p:nvPr>
            <p:ph type="body" idx="1"/>
          </p:nvPr>
        </p:nvSpPr>
        <p:spPr>
          <a:xfrm>
            <a:off x="457200" y="2781300"/>
            <a:ext cx="8229600" cy="3671888"/>
          </a:xfrm>
        </p:spPr>
        <p:txBody>
          <a:bodyPr/>
          <a:lstStyle/>
          <a:p>
            <a:r>
              <a:rPr lang="el-GR">
                <a:solidFill>
                  <a:schemeClr val="hlink"/>
                </a:solidFill>
              </a:rPr>
              <a:t>Ίδρυση Γ.Σ.Ε.Ε (κλαδικά και τοπικά σωματεία)</a:t>
            </a:r>
          </a:p>
          <a:p>
            <a:r>
              <a:rPr lang="el-GR">
                <a:solidFill>
                  <a:srgbClr val="CC3300"/>
                </a:solidFill>
              </a:rPr>
              <a:t>Ίδρυση Σ.Ε.Κ.Ε (Σοσιαλιστικό εργατικό κόμμα Ελλάδος)             Προσχώρησε στην Τρίτη Διεθνή και μετονομάστηκε σε Κ.Κ.Ε</a:t>
            </a:r>
            <a:r>
              <a:rPr lang="el-GR"/>
              <a:t>     </a:t>
            </a:r>
          </a:p>
        </p:txBody>
      </p:sp>
      <p:sp>
        <p:nvSpPr>
          <p:cNvPr id="9221" name="AutoShape 5"/>
          <p:cNvSpPr>
            <a:spLocks noChangeArrowheads="1"/>
          </p:cNvSpPr>
          <p:nvPr/>
        </p:nvSpPr>
        <p:spPr bwMode="auto">
          <a:xfrm>
            <a:off x="4211638" y="1557338"/>
            <a:ext cx="485775" cy="976312"/>
          </a:xfrm>
          <a:prstGeom prst="downArrow">
            <a:avLst>
              <a:gd name="adj1" fmla="val 50000"/>
              <a:gd name="adj2" fmla="val 50245"/>
            </a:avLst>
          </a:prstGeom>
          <a:solidFill>
            <a:schemeClr val="accent1"/>
          </a:solidFill>
          <a:ln w="9525">
            <a:solidFill>
              <a:schemeClr val="tx1"/>
            </a:solidFill>
            <a:miter lim="800000"/>
            <a:headEnd/>
            <a:tailEnd/>
          </a:ln>
          <a:effectLst/>
        </p:spPr>
        <p:txBody>
          <a:bodyPr wrap="none" anchor="ctr"/>
          <a:lstStyle/>
          <a:p>
            <a:endParaRPr lang="el-GR"/>
          </a:p>
        </p:txBody>
      </p:sp>
      <p:sp>
        <p:nvSpPr>
          <p:cNvPr id="9222" name="AutoShape 6"/>
          <p:cNvSpPr>
            <a:spLocks noChangeArrowheads="1"/>
          </p:cNvSpPr>
          <p:nvPr/>
        </p:nvSpPr>
        <p:spPr bwMode="auto">
          <a:xfrm>
            <a:off x="4140200" y="4581525"/>
            <a:ext cx="976313" cy="215900"/>
          </a:xfrm>
          <a:prstGeom prst="rightArrow">
            <a:avLst>
              <a:gd name="adj1" fmla="val 50000"/>
              <a:gd name="adj2" fmla="val 113052"/>
            </a:avLst>
          </a:prstGeom>
          <a:solidFill>
            <a:schemeClr val="accent1"/>
          </a:solidFill>
          <a:ln w="9525">
            <a:solidFill>
              <a:schemeClr val="tx1"/>
            </a:solidFill>
            <a:miter lim="800000"/>
            <a:headEnd/>
            <a:tailEnd/>
          </a:ln>
          <a:effectLst/>
        </p:spPr>
        <p:txBody>
          <a:bodyPr wrap="none" anchor="ctr"/>
          <a:lstStyle/>
          <a:p>
            <a:endParaRPr lang="el-G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endParaRPr lang="el-GR"/>
          </a:p>
        </p:txBody>
      </p:sp>
      <p:sp>
        <p:nvSpPr>
          <p:cNvPr id="10243" name="Rectangle 3"/>
          <p:cNvSpPr>
            <a:spLocks noGrp="1" noChangeArrowheads="1"/>
          </p:cNvSpPr>
          <p:nvPr>
            <p:ph type="body" idx="1"/>
          </p:nvPr>
        </p:nvSpPr>
        <p:spPr/>
        <p:txBody>
          <a:bodyPr/>
          <a:lstStyle/>
          <a:p>
            <a:endParaRPr lang="el-GR"/>
          </a:p>
        </p:txBody>
      </p:sp>
      <p:pic>
        <p:nvPicPr>
          <p:cNvPr id="10244" name="Picture 4"/>
          <p:cNvPicPr>
            <a:picLocks noChangeAspect="1" noChangeArrowheads="1"/>
          </p:cNvPicPr>
          <p:nvPr/>
        </p:nvPicPr>
        <p:blipFill>
          <a:blip r:embed="rId2">
            <a:lum bright="70000" contrast="-70000"/>
          </a:blip>
          <a:srcRect/>
          <a:stretch>
            <a:fillRect/>
          </a:stretch>
        </p:blipFill>
        <p:spPr bwMode="auto">
          <a:xfrm>
            <a:off x="357158" y="214290"/>
            <a:ext cx="8358246" cy="6286544"/>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Thumb5853"/>
          <p:cNvPicPr>
            <a:picLocks noChangeAspect="1" noChangeArrowheads="1"/>
          </p:cNvPicPr>
          <p:nvPr/>
        </p:nvPicPr>
        <p:blipFill>
          <a:blip r:embed="rId2">
            <a:lum bright="70000" contrast="-70000"/>
          </a:blip>
          <a:srcRect/>
          <a:stretch>
            <a:fillRect/>
          </a:stretch>
        </p:blipFill>
        <p:spPr bwMode="auto">
          <a:xfrm>
            <a:off x="2124075" y="0"/>
            <a:ext cx="4968875" cy="6858000"/>
          </a:xfrm>
          <a:prstGeom prst="rect">
            <a:avLst/>
          </a:prstGeom>
          <a:noFill/>
        </p:spPr>
      </p:pic>
      <p:sp>
        <p:nvSpPr>
          <p:cNvPr id="2054" name="Rectangle 6"/>
          <p:cNvSpPr>
            <a:spLocks noGrp="1" noChangeArrowheads="1"/>
          </p:cNvSpPr>
          <p:nvPr>
            <p:ph type="title"/>
          </p:nvPr>
        </p:nvSpPr>
        <p:spPr>
          <a:xfrm>
            <a:off x="457200" y="1700213"/>
            <a:ext cx="8229600" cy="3313112"/>
          </a:xfrm>
        </p:spPr>
        <p:txBody>
          <a:bodyPr/>
          <a:lstStyle/>
          <a:p>
            <a:r>
              <a:rPr lang="el-GR"/>
              <a:t>ΟΙ ΟΙΚΟΝΟΜΙΚΕΣ ΣΥΝΘΗΚΕΣ ΚΑΤΑ ΤΗΝ ΠΕΡΙΟΔΟ 1910-1922</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1" name="Picture 5"/>
          <p:cNvPicPr>
            <a:picLocks noChangeAspect="1" noChangeArrowheads="1"/>
          </p:cNvPicPr>
          <p:nvPr/>
        </p:nvPicPr>
        <p:blipFill>
          <a:blip r:embed="rId2"/>
          <a:srcRect/>
          <a:stretch>
            <a:fillRect/>
          </a:stretch>
        </p:blipFill>
        <p:spPr bwMode="auto">
          <a:xfrm>
            <a:off x="2332038" y="0"/>
            <a:ext cx="3933825" cy="6021388"/>
          </a:xfrm>
          <a:prstGeom prst="rect">
            <a:avLst/>
          </a:prstGeom>
          <a:noFill/>
          <a:ln w="9525">
            <a:noFill/>
            <a:miter lim="800000"/>
            <a:headEnd/>
            <a:tailEnd/>
          </a:ln>
          <a:effectLst/>
        </p:spPr>
      </p:pic>
      <p:sp>
        <p:nvSpPr>
          <p:cNvPr id="14340" name="Rectangle 4"/>
          <p:cNvSpPr>
            <a:spLocks noGrp="1" noChangeArrowheads="1"/>
          </p:cNvSpPr>
          <p:nvPr>
            <p:ph type="title"/>
          </p:nvPr>
        </p:nvSpPr>
        <p:spPr>
          <a:xfrm>
            <a:off x="457200" y="4868863"/>
            <a:ext cx="8291513" cy="1989137"/>
          </a:xfrm>
        </p:spPr>
        <p:txBody>
          <a:bodyPr/>
          <a:lstStyle/>
          <a:p>
            <a:r>
              <a:rPr lang="el-GR" sz="4000"/>
              <a:t>Ελ. Βενιζέλος , ο εκφραστής της πολιτικής αντίληψης του Βενιζελισμού</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image.slidesharecdn.com/random-120915141852-phpapp01/95/-1-1024.jpg?cb=1347718837"/>
          <p:cNvPicPr>
            <a:picLocks noChangeAspect="1" noChangeArrowheads="1"/>
          </p:cNvPicPr>
          <p:nvPr/>
        </p:nvPicPr>
        <p:blipFill>
          <a:blip r:embed="rId2"/>
          <a:srcRect/>
          <a:stretch>
            <a:fillRect/>
          </a:stretch>
        </p:blipFill>
        <p:spPr bwMode="auto">
          <a:xfrm>
            <a:off x="142844" y="285728"/>
            <a:ext cx="8715436" cy="607223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Thumb5853"/>
          <p:cNvPicPr>
            <a:picLocks noChangeAspect="1" noChangeArrowheads="1"/>
          </p:cNvPicPr>
          <p:nvPr/>
        </p:nvPicPr>
        <p:blipFill>
          <a:blip r:embed="rId2">
            <a:lum bright="70000" contrast="-70000"/>
          </a:blip>
          <a:srcRect/>
          <a:stretch>
            <a:fillRect/>
          </a:stretch>
        </p:blipFill>
        <p:spPr bwMode="auto">
          <a:xfrm>
            <a:off x="2124075" y="0"/>
            <a:ext cx="4968875" cy="6858000"/>
          </a:xfrm>
          <a:prstGeom prst="rect">
            <a:avLst/>
          </a:prstGeom>
          <a:noFill/>
        </p:spPr>
      </p:pic>
      <p:sp>
        <p:nvSpPr>
          <p:cNvPr id="4098" name="Rectangle 2"/>
          <p:cNvSpPr>
            <a:spLocks noGrp="1" noChangeArrowheads="1"/>
          </p:cNvSpPr>
          <p:nvPr>
            <p:ph type="title"/>
          </p:nvPr>
        </p:nvSpPr>
        <p:spPr>
          <a:xfrm>
            <a:off x="468313" y="274638"/>
            <a:ext cx="8218487" cy="1858962"/>
          </a:xfrm>
        </p:spPr>
        <p:txBody>
          <a:bodyPr/>
          <a:lstStyle/>
          <a:p>
            <a:r>
              <a:rPr lang="el-GR" sz="3600" b="1">
                <a:solidFill>
                  <a:schemeClr val="hlink"/>
                </a:solidFill>
              </a:rPr>
              <a:t>Βενιζελισμός:</a:t>
            </a:r>
            <a:r>
              <a:rPr lang="el-GR" sz="3200">
                <a:solidFill>
                  <a:schemeClr val="hlink"/>
                </a:solidFill>
              </a:rPr>
              <a:t/>
            </a:r>
            <a:br>
              <a:rPr lang="el-GR" sz="3200">
                <a:solidFill>
                  <a:schemeClr val="hlink"/>
                </a:solidFill>
              </a:rPr>
            </a:br>
            <a:r>
              <a:rPr lang="el-GR" sz="3200"/>
              <a:t>νέα πολιτική αντίληψη(1910-1922)</a:t>
            </a:r>
            <a:br>
              <a:rPr lang="el-GR" sz="3200"/>
            </a:br>
            <a:r>
              <a:rPr lang="el-GR" sz="3200"/>
              <a:t>εκφραστής Ελ. Βενιζέλος</a:t>
            </a:r>
          </a:p>
        </p:txBody>
      </p:sp>
      <p:sp>
        <p:nvSpPr>
          <p:cNvPr id="4099" name="Rectangle 3"/>
          <p:cNvSpPr>
            <a:spLocks noGrp="1" noChangeArrowheads="1"/>
          </p:cNvSpPr>
          <p:nvPr>
            <p:ph type="body" idx="1"/>
          </p:nvPr>
        </p:nvSpPr>
        <p:spPr>
          <a:xfrm>
            <a:off x="457200" y="2205038"/>
            <a:ext cx="8229600" cy="4248150"/>
          </a:xfrm>
        </p:spPr>
        <p:txBody>
          <a:bodyPr/>
          <a:lstStyle/>
          <a:p>
            <a:pPr>
              <a:lnSpc>
                <a:spcPct val="90000"/>
              </a:lnSpc>
            </a:pPr>
            <a:r>
              <a:rPr lang="el-GR" sz="2800">
                <a:solidFill>
                  <a:schemeClr val="accent2"/>
                </a:solidFill>
              </a:rPr>
              <a:t>Οικονομικός τομέας</a:t>
            </a:r>
            <a:r>
              <a:rPr lang="el-GR" sz="2800"/>
              <a:t>: ελληνικό κράτος= μοχλός έκφρασης και ανάπτυξης του ελληνισμού</a:t>
            </a:r>
          </a:p>
          <a:p>
            <a:pPr>
              <a:lnSpc>
                <a:spcPct val="90000"/>
              </a:lnSpc>
            </a:pPr>
            <a:r>
              <a:rPr lang="el-GR" sz="2800">
                <a:solidFill>
                  <a:schemeClr val="accent2"/>
                </a:solidFill>
              </a:rPr>
              <a:t>Επιδίωξη</a:t>
            </a:r>
            <a:r>
              <a:rPr lang="el-GR" sz="2800"/>
              <a:t>: ενσωμάτωση του εκτός συνόρων ελληνισμού-διεκδίκηση θέσης στο σύγχρονο κόσμο</a:t>
            </a:r>
          </a:p>
          <a:p>
            <a:pPr>
              <a:lnSpc>
                <a:spcPct val="90000"/>
              </a:lnSpc>
            </a:pPr>
            <a:r>
              <a:rPr lang="el-GR" sz="2800">
                <a:solidFill>
                  <a:schemeClr val="accent2"/>
                </a:solidFill>
              </a:rPr>
              <a:t>Προϋποθέσεις</a:t>
            </a:r>
            <a:r>
              <a:rPr lang="el-GR" sz="2800"/>
              <a:t>:1. Θεσμικός εκσυγχρονισμός </a:t>
            </a:r>
          </a:p>
          <a:p>
            <a:pPr>
              <a:lnSpc>
                <a:spcPct val="90000"/>
              </a:lnSpc>
              <a:buFontTx/>
              <a:buNone/>
            </a:pPr>
            <a:r>
              <a:rPr lang="el-GR" sz="2800"/>
              <a:t>           κράτος αποτελεσματικό και αξιόπιστο</a:t>
            </a:r>
          </a:p>
          <a:p>
            <a:pPr>
              <a:lnSpc>
                <a:spcPct val="90000"/>
              </a:lnSpc>
              <a:buFontTx/>
              <a:buNone/>
            </a:pPr>
            <a:r>
              <a:rPr lang="el-GR" sz="2800"/>
              <a:t>                            2. Ανάπτυξη παραγωγικών   δυνάμεων</a:t>
            </a:r>
          </a:p>
        </p:txBody>
      </p:sp>
      <p:sp>
        <p:nvSpPr>
          <p:cNvPr id="4101" name="Line 5"/>
          <p:cNvSpPr>
            <a:spLocks noChangeShapeType="1"/>
          </p:cNvSpPr>
          <p:nvPr/>
        </p:nvSpPr>
        <p:spPr bwMode="auto">
          <a:xfrm>
            <a:off x="7956550" y="4581525"/>
            <a:ext cx="431800" cy="0"/>
          </a:xfrm>
          <a:prstGeom prst="line">
            <a:avLst/>
          </a:prstGeom>
          <a:noFill/>
          <a:ln w="9525">
            <a:solidFill>
              <a:schemeClr val="tx1"/>
            </a:solidFill>
            <a:round/>
            <a:headEnd/>
            <a:tailEnd type="triangle" w="med" len="med"/>
          </a:ln>
          <a:effectLst/>
        </p:spPr>
        <p:txBody>
          <a:bodyPr/>
          <a:lstStyle/>
          <a:p>
            <a:endParaRPr lang="el-GR"/>
          </a:p>
        </p:txBody>
      </p:sp>
      <p:sp>
        <p:nvSpPr>
          <p:cNvPr id="4102" name="Line 6"/>
          <p:cNvSpPr>
            <a:spLocks noChangeShapeType="1"/>
          </p:cNvSpPr>
          <p:nvPr/>
        </p:nvSpPr>
        <p:spPr bwMode="auto">
          <a:xfrm>
            <a:off x="971550" y="5373688"/>
            <a:ext cx="0" cy="0"/>
          </a:xfrm>
          <a:prstGeom prst="line">
            <a:avLst/>
          </a:prstGeom>
          <a:noFill/>
          <a:ln w="9525">
            <a:solidFill>
              <a:schemeClr val="tx1"/>
            </a:solidFill>
            <a:round/>
            <a:headEnd/>
            <a:tailEnd type="triangle" w="med" len="med"/>
          </a:ln>
          <a:effectLst/>
        </p:spPr>
        <p:txBody>
          <a:bodyPr/>
          <a:lstStyle/>
          <a:p>
            <a:endParaRPr lang="el-GR"/>
          </a:p>
        </p:txBody>
      </p:sp>
      <p:sp>
        <p:nvSpPr>
          <p:cNvPr id="4103" name="Line 7"/>
          <p:cNvSpPr>
            <a:spLocks noChangeShapeType="1"/>
          </p:cNvSpPr>
          <p:nvPr/>
        </p:nvSpPr>
        <p:spPr bwMode="auto">
          <a:xfrm>
            <a:off x="900113" y="5013325"/>
            <a:ext cx="576262" cy="0"/>
          </a:xfrm>
          <a:prstGeom prst="line">
            <a:avLst/>
          </a:prstGeom>
          <a:noFill/>
          <a:ln w="9525">
            <a:solidFill>
              <a:schemeClr val="tx1"/>
            </a:solidFill>
            <a:round/>
            <a:headEnd/>
            <a:tailEnd type="triangle" w="med" len="med"/>
          </a:ln>
          <a:effectLst/>
        </p:spPr>
        <p:txBody>
          <a:bodyPr/>
          <a:lstStyle/>
          <a:p>
            <a:endParaRPr lang="el-GR"/>
          </a:p>
        </p:txBody>
      </p:sp>
      <p:sp>
        <p:nvSpPr>
          <p:cNvPr id="4104" name="Rectangle 8"/>
          <p:cNvSpPr>
            <a:spLocks noChangeArrowheads="1"/>
          </p:cNvSpPr>
          <p:nvPr/>
        </p:nvSpPr>
        <p:spPr bwMode="auto">
          <a:xfrm>
            <a:off x="179388" y="404813"/>
            <a:ext cx="647700" cy="720725"/>
          </a:xfrm>
          <a:prstGeom prst="rect">
            <a:avLst/>
          </a:prstGeom>
          <a:solidFill>
            <a:schemeClr val="accent1"/>
          </a:solidFill>
          <a:ln w="9525">
            <a:solidFill>
              <a:schemeClr val="tx1"/>
            </a:solidFill>
            <a:miter lim="800000"/>
            <a:headEnd/>
            <a:tailEnd/>
          </a:ln>
          <a:effectLst/>
        </p:spPr>
        <p:txBody>
          <a:bodyPr wrap="none" anchor="ctr"/>
          <a:lstStyle/>
          <a:p>
            <a:pPr algn="ctr"/>
            <a:r>
              <a:rPr lang="el-GR" b="1"/>
              <a:t>1</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Thumb5853"/>
          <p:cNvPicPr>
            <a:picLocks noChangeAspect="1" noChangeArrowheads="1"/>
          </p:cNvPicPr>
          <p:nvPr/>
        </p:nvPicPr>
        <p:blipFill>
          <a:blip r:embed="rId2">
            <a:lum bright="70000" contrast="-70000"/>
          </a:blip>
          <a:srcRect/>
          <a:stretch>
            <a:fillRect/>
          </a:stretch>
        </p:blipFill>
        <p:spPr bwMode="auto">
          <a:xfrm>
            <a:off x="2124075" y="0"/>
            <a:ext cx="4968875" cy="6858000"/>
          </a:xfrm>
          <a:prstGeom prst="rect">
            <a:avLst/>
          </a:prstGeom>
          <a:noFill/>
        </p:spPr>
      </p:pic>
      <p:sp>
        <p:nvSpPr>
          <p:cNvPr id="5122" name="Rectangle 2"/>
          <p:cNvSpPr>
            <a:spLocks noGrp="1" noChangeArrowheads="1"/>
          </p:cNvSpPr>
          <p:nvPr>
            <p:ph type="title"/>
          </p:nvPr>
        </p:nvSpPr>
        <p:spPr>
          <a:xfrm>
            <a:off x="468313" y="274638"/>
            <a:ext cx="8218487" cy="2578100"/>
          </a:xfrm>
        </p:spPr>
        <p:txBody>
          <a:bodyPr>
            <a:normAutofit fontScale="90000"/>
          </a:bodyPr>
          <a:lstStyle/>
          <a:p>
            <a:r>
              <a:rPr lang="el-GR" sz="4000">
                <a:solidFill>
                  <a:schemeClr val="accent2"/>
                </a:solidFill>
              </a:rPr>
              <a:t>Βενιζέλος + αστική τάξη</a:t>
            </a:r>
            <a:r>
              <a:rPr lang="el-GR" sz="4000"/>
              <a:t/>
            </a:r>
            <a:br>
              <a:rPr lang="el-GR" sz="4000"/>
            </a:br>
            <a:r>
              <a:rPr lang="el-GR" sz="4000"/>
              <a:t>που πλουτίζει στη λεκάνη της ανατολικής Μεσογείου με οικονομικές δραστηριότητες και πολιτικές φιλοδοξίες</a:t>
            </a:r>
          </a:p>
        </p:txBody>
      </p:sp>
      <p:sp>
        <p:nvSpPr>
          <p:cNvPr id="5123" name="Rectangle 3"/>
          <p:cNvSpPr>
            <a:spLocks noGrp="1" noChangeArrowheads="1"/>
          </p:cNvSpPr>
          <p:nvPr>
            <p:ph type="body" idx="1"/>
          </p:nvPr>
        </p:nvSpPr>
        <p:spPr>
          <a:xfrm>
            <a:off x="468313" y="3500438"/>
            <a:ext cx="8229600" cy="3057525"/>
          </a:xfrm>
        </p:spPr>
        <p:txBody>
          <a:bodyPr/>
          <a:lstStyle/>
          <a:p>
            <a:r>
              <a:rPr lang="el-GR" b="1">
                <a:solidFill>
                  <a:srgbClr val="3333CC"/>
                </a:solidFill>
              </a:rPr>
              <a:t>ΑΙΤΗΜΑ</a:t>
            </a:r>
            <a:r>
              <a:rPr lang="el-GR" b="1"/>
              <a:t> :  </a:t>
            </a:r>
            <a:r>
              <a:rPr lang="el-GR">
                <a:solidFill>
                  <a:srgbClr val="3333FF"/>
                </a:solidFill>
              </a:rPr>
              <a:t>Διασφάλιση πλούτου μέσα από τη δημιουργία ισχυρού εθνικού κέντρου, περιφερειακής δύναμης ικανής να παρέμβει και να διασφαλίσει συμφέροντα</a:t>
            </a:r>
          </a:p>
          <a:p>
            <a:pPr algn="ctr">
              <a:buFontTx/>
              <a:buNone/>
            </a:pPr>
            <a:r>
              <a:rPr lang="el-GR" b="1"/>
              <a:t> </a:t>
            </a:r>
            <a:r>
              <a:rPr lang="el-GR" sz="2800" b="1">
                <a:solidFill>
                  <a:srgbClr val="3333CC"/>
                </a:solidFill>
              </a:rPr>
              <a:t>(ΑΙΤΗΜΑ ΚΡΙΣΙΜΟ ΕΝ ΜΕΣΩ ΕΘΝΙΚΙΣΤΙΚΩΝ ΚΙΝΗΜΑΤΩΝ)</a:t>
            </a:r>
          </a:p>
        </p:txBody>
      </p:sp>
      <p:sp>
        <p:nvSpPr>
          <p:cNvPr id="5125" name="Rectangle 5"/>
          <p:cNvSpPr>
            <a:spLocks noChangeArrowheads="1"/>
          </p:cNvSpPr>
          <p:nvPr/>
        </p:nvSpPr>
        <p:spPr bwMode="auto">
          <a:xfrm>
            <a:off x="323850" y="260350"/>
            <a:ext cx="647700" cy="720725"/>
          </a:xfrm>
          <a:prstGeom prst="rect">
            <a:avLst/>
          </a:prstGeom>
          <a:solidFill>
            <a:schemeClr val="accent1"/>
          </a:solidFill>
          <a:ln w="9525">
            <a:solidFill>
              <a:schemeClr val="tx1"/>
            </a:solidFill>
            <a:miter lim="800000"/>
            <a:headEnd/>
            <a:tailEnd/>
          </a:ln>
          <a:effectLst/>
        </p:spPr>
        <p:txBody>
          <a:bodyPr wrap="none" anchor="ctr"/>
          <a:lstStyle/>
          <a:p>
            <a:pPr algn="ctr"/>
            <a:r>
              <a:rPr lang="el-GR" b="1"/>
              <a:t>2</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Thumb5853"/>
          <p:cNvPicPr>
            <a:picLocks noChangeAspect="1" noChangeArrowheads="1"/>
          </p:cNvPicPr>
          <p:nvPr/>
        </p:nvPicPr>
        <p:blipFill>
          <a:blip r:embed="rId3">
            <a:lum bright="70000" contrast="-70000"/>
          </a:blip>
          <a:srcRect/>
          <a:stretch>
            <a:fillRect/>
          </a:stretch>
        </p:blipFill>
        <p:spPr bwMode="auto">
          <a:xfrm>
            <a:off x="0" y="0"/>
            <a:ext cx="9144000" cy="6858000"/>
          </a:xfrm>
          <a:prstGeom prst="rect">
            <a:avLst/>
          </a:prstGeom>
          <a:noFill/>
        </p:spPr>
      </p:pic>
      <p:sp>
        <p:nvSpPr>
          <p:cNvPr id="6149" name="Rectangle 5"/>
          <p:cNvSpPr>
            <a:spLocks noGrp="1" noChangeArrowheads="1"/>
          </p:cNvSpPr>
          <p:nvPr>
            <p:ph type="title"/>
          </p:nvPr>
        </p:nvSpPr>
        <p:spPr>
          <a:xfrm>
            <a:off x="395288" y="620713"/>
            <a:ext cx="8229600" cy="1425575"/>
          </a:xfrm>
        </p:spPr>
        <p:txBody>
          <a:bodyPr>
            <a:normAutofit fontScale="90000"/>
          </a:bodyPr>
          <a:lstStyle/>
          <a:p>
            <a:r>
              <a:rPr lang="el-GR" sz="4000">
                <a:solidFill>
                  <a:srgbClr val="3333CC"/>
                </a:solidFill>
              </a:rPr>
              <a:t>Για τη διεκδίκηση της </a:t>
            </a:r>
            <a:r>
              <a:rPr lang="el-GR" sz="4000" b="1">
                <a:solidFill>
                  <a:srgbClr val="3333FF"/>
                </a:solidFill>
              </a:rPr>
              <a:t>Μεγάλης Ελλάδας</a:t>
            </a:r>
            <a:r>
              <a:rPr lang="el-GR" sz="4000">
                <a:solidFill>
                  <a:srgbClr val="3333CC"/>
                </a:solidFill>
              </a:rPr>
              <a:t> και ενώ οι πλεονασματικοί προϋπολογισμοί τρέφουν τις ελπίδες επιτυχίας</a:t>
            </a:r>
          </a:p>
        </p:txBody>
      </p:sp>
      <p:graphicFrame>
        <p:nvGraphicFramePr>
          <p:cNvPr id="6152" name="Organization Chart 8"/>
          <p:cNvGraphicFramePr>
            <a:graphicFrameLocks/>
          </p:cNvGraphicFramePr>
          <p:nvPr>
            <p:ph type="dgm" idx="1"/>
          </p:nvPr>
        </p:nvGraphicFramePr>
        <p:xfrm>
          <a:off x="611188" y="1916113"/>
          <a:ext cx="8208962" cy="4681537"/>
        </p:xfrm>
        <a:graphic>
          <a:graphicData uri="http://schemas.openxmlformats.org/drawingml/2006/compatibility">
            <com:legacyDrawing xmlns:com="http://schemas.openxmlformats.org/drawingml/2006/compatibility" spid="_x0000_s23554"/>
          </a:graphicData>
        </a:graphic>
      </p:graphicFrame>
      <p:sp>
        <p:nvSpPr>
          <p:cNvPr id="6160" name="Rectangle 16"/>
          <p:cNvSpPr>
            <a:spLocks noChangeArrowheads="1"/>
          </p:cNvSpPr>
          <p:nvPr/>
        </p:nvSpPr>
        <p:spPr bwMode="auto">
          <a:xfrm>
            <a:off x="179388" y="620713"/>
            <a:ext cx="647700" cy="720725"/>
          </a:xfrm>
          <a:prstGeom prst="rect">
            <a:avLst/>
          </a:prstGeom>
          <a:solidFill>
            <a:schemeClr val="accent1"/>
          </a:solidFill>
          <a:ln w="9525">
            <a:solidFill>
              <a:schemeClr val="tx1"/>
            </a:solidFill>
            <a:miter lim="800000"/>
            <a:headEnd/>
            <a:tailEnd/>
          </a:ln>
          <a:effectLst/>
        </p:spPr>
        <p:txBody>
          <a:bodyPr wrap="none" anchor="ctr"/>
          <a:lstStyle/>
          <a:p>
            <a:pPr algn="ctr"/>
            <a:r>
              <a:rPr lang="el-GR" b="1"/>
              <a:t>2</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Thumb5853"/>
          <p:cNvPicPr>
            <a:picLocks noChangeAspect="1" noChangeArrowheads="1"/>
          </p:cNvPicPr>
          <p:nvPr/>
        </p:nvPicPr>
        <p:blipFill>
          <a:blip r:embed="rId3">
            <a:lum bright="70000" contrast="-70000"/>
          </a:blip>
          <a:srcRect/>
          <a:stretch>
            <a:fillRect/>
          </a:stretch>
        </p:blipFill>
        <p:spPr bwMode="auto">
          <a:xfrm>
            <a:off x="2124075" y="0"/>
            <a:ext cx="4968875" cy="6858000"/>
          </a:xfrm>
          <a:prstGeom prst="rect">
            <a:avLst/>
          </a:prstGeom>
          <a:noFill/>
        </p:spPr>
      </p:pic>
      <p:sp>
        <p:nvSpPr>
          <p:cNvPr id="7170" name="Rectangle 2"/>
          <p:cNvSpPr>
            <a:spLocks noGrp="1" noChangeArrowheads="1"/>
          </p:cNvSpPr>
          <p:nvPr>
            <p:ph type="title"/>
          </p:nvPr>
        </p:nvSpPr>
        <p:spPr/>
        <p:txBody>
          <a:bodyPr>
            <a:normAutofit fontScale="90000"/>
          </a:bodyPr>
          <a:lstStyle/>
          <a:p>
            <a:r>
              <a:rPr lang="el-GR" sz="4000"/>
              <a:t>1910 : πρόοδοι οικονομίας</a:t>
            </a:r>
            <a:br>
              <a:rPr lang="el-GR" sz="4000"/>
            </a:br>
            <a:endParaRPr lang="el-GR" sz="4000"/>
          </a:p>
        </p:txBody>
      </p:sp>
      <p:sp>
        <p:nvSpPr>
          <p:cNvPr id="7171" name="Rectangle 3"/>
          <p:cNvSpPr>
            <a:spLocks noGrp="1" noChangeArrowheads="1"/>
          </p:cNvSpPr>
          <p:nvPr>
            <p:ph type="body" sz="half" idx="1"/>
          </p:nvPr>
        </p:nvSpPr>
        <p:spPr>
          <a:xfrm>
            <a:off x="457200" y="1600200"/>
            <a:ext cx="8075613" cy="1252538"/>
          </a:xfrm>
        </p:spPr>
        <p:txBody>
          <a:bodyPr/>
          <a:lstStyle/>
          <a:p>
            <a:r>
              <a:rPr lang="el-GR" sz="2800"/>
              <a:t>Αγροτική κρίση: Αντιμετωπίζεται με υπερπόντια μετανάστευση</a:t>
            </a:r>
          </a:p>
          <a:p>
            <a:endParaRPr lang="el-GR" sz="2800"/>
          </a:p>
        </p:txBody>
      </p:sp>
      <p:graphicFrame>
        <p:nvGraphicFramePr>
          <p:cNvPr id="7174" name="Organization Chart 6"/>
          <p:cNvGraphicFramePr>
            <a:graphicFrameLocks/>
          </p:cNvGraphicFramePr>
          <p:nvPr>
            <p:ph sz="half" idx="2"/>
          </p:nvPr>
        </p:nvGraphicFramePr>
        <p:xfrm>
          <a:off x="179388" y="2708275"/>
          <a:ext cx="8964612" cy="3417888"/>
        </p:xfrm>
        <a:graphic>
          <a:graphicData uri="http://schemas.openxmlformats.org/drawingml/2006/compatibility">
            <com:legacyDrawing xmlns:com="http://schemas.openxmlformats.org/drawingml/2006/compatibility" spid="_x0000_s24578"/>
          </a:graphicData>
        </a:graphic>
      </p:graphicFrame>
      <p:sp>
        <p:nvSpPr>
          <p:cNvPr id="7186" name="Rectangle 18"/>
          <p:cNvSpPr>
            <a:spLocks noChangeArrowheads="1"/>
          </p:cNvSpPr>
          <p:nvPr/>
        </p:nvSpPr>
        <p:spPr bwMode="auto">
          <a:xfrm>
            <a:off x="395288" y="404813"/>
            <a:ext cx="914400" cy="914400"/>
          </a:xfrm>
          <a:prstGeom prst="rect">
            <a:avLst/>
          </a:prstGeom>
          <a:solidFill>
            <a:schemeClr val="accent1"/>
          </a:solidFill>
          <a:ln w="9525">
            <a:solidFill>
              <a:schemeClr val="tx1"/>
            </a:solidFill>
            <a:miter lim="800000"/>
            <a:headEnd/>
            <a:tailEnd/>
          </a:ln>
          <a:effectLst/>
        </p:spPr>
        <p:txBody>
          <a:bodyPr wrap="none" anchor="ctr"/>
          <a:lstStyle/>
          <a:p>
            <a:pPr algn="ctr"/>
            <a:r>
              <a:rPr lang="el-GR" b="1"/>
              <a:t>3</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Thumb5853"/>
          <p:cNvPicPr>
            <a:picLocks noChangeAspect="1" noChangeArrowheads="1"/>
          </p:cNvPicPr>
          <p:nvPr/>
        </p:nvPicPr>
        <p:blipFill>
          <a:blip r:embed="rId2">
            <a:lum bright="70000" contrast="-70000"/>
          </a:blip>
          <a:srcRect/>
          <a:stretch>
            <a:fillRect/>
          </a:stretch>
        </p:blipFill>
        <p:spPr bwMode="auto">
          <a:xfrm>
            <a:off x="2124075" y="0"/>
            <a:ext cx="4968875" cy="6858000"/>
          </a:xfrm>
          <a:prstGeom prst="rect">
            <a:avLst/>
          </a:prstGeom>
          <a:noFill/>
        </p:spPr>
      </p:pic>
      <p:sp>
        <p:nvSpPr>
          <p:cNvPr id="9218" name="Rectangle 2"/>
          <p:cNvSpPr>
            <a:spLocks noGrp="1" noChangeArrowheads="1"/>
          </p:cNvSpPr>
          <p:nvPr>
            <p:ph type="title"/>
          </p:nvPr>
        </p:nvSpPr>
        <p:spPr>
          <a:xfrm>
            <a:off x="457200" y="274638"/>
            <a:ext cx="8218488" cy="5818187"/>
          </a:xfrm>
        </p:spPr>
        <p:txBody>
          <a:bodyPr/>
          <a:lstStyle/>
          <a:p>
            <a:r>
              <a:rPr lang="el-GR" sz="3600" b="1"/>
              <a:t>Βαλκανικοί πόλεμοι:</a:t>
            </a:r>
            <a:r>
              <a:rPr lang="el-GR" sz="3200"/>
              <a:t> </a:t>
            </a:r>
            <a:br>
              <a:rPr lang="el-GR" sz="3200"/>
            </a:br>
            <a:r>
              <a:rPr lang="el-GR" sz="3200" b="1">
                <a:solidFill>
                  <a:srgbClr val="CC3300"/>
                </a:solidFill>
              </a:rPr>
              <a:t>κόστος</a:t>
            </a:r>
            <a:r>
              <a:rPr lang="el-GR" sz="3200">
                <a:solidFill>
                  <a:srgbClr val="CC3300"/>
                </a:solidFill>
              </a:rPr>
              <a:t>: σημαντικό-δεν κλονίζει την εθνική οικονομία</a:t>
            </a:r>
            <a:r>
              <a:rPr lang="el-GR" sz="3200"/>
              <a:t/>
            </a:r>
            <a:br>
              <a:rPr lang="el-GR" sz="3200"/>
            </a:br>
            <a:r>
              <a:rPr lang="el-GR" sz="3200" b="1">
                <a:solidFill>
                  <a:srgbClr val="3333CC"/>
                </a:solidFill>
              </a:rPr>
              <a:t>κέρδη</a:t>
            </a:r>
            <a:r>
              <a:rPr lang="el-GR" sz="3200">
                <a:solidFill>
                  <a:srgbClr val="3333CC"/>
                </a:solidFill>
              </a:rPr>
              <a:t>: 1.ενσωμάτωση εδαφών 70%</a:t>
            </a:r>
            <a:br>
              <a:rPr lang="el-GR" sz="3200">
                <a:solidFill>
                  <a:srgbClr val="3333CC"/>
                </a:solidFill>
              </a:rPr>
            </a:br>
            <a:r>
              <a:rPr lang="el-GR" sz="3200">
                <a:solidFill>
                  <a:srgbClr val="3333CC"/>
                </a:solidFill>
              </a:rPr>
              <a:t>                                  κατοίκων 80%  </a:t>
            </a:r>
            <a:br>
              <a:rPr lang="el-GR" sz="3200">
                <a:solidFill>
                  <a:srgbClr val="3333CC"/>
                </a:solidFill>
              </a:rPr>
            </a:br>
            <a:r>
              <a:rPr lang="el-GR" sz="3200">
                <a:solidFill>
                  <a:srgbClr val="3333CC"/>
                </a:solidFill>
              </a:rPr>
              <a:t>(Ήπειρος, Δυτ. Και Κεν. Μακεδονία, Αιγαίο, Κρήτη)</a:t>
            </a:r>
            <a:br>
              <a:rPr lang="el-GR" sz="3200">
                <a:solidFill>
                  <a:srgbClr val="3333CC"/>
                </a:solidFill>
              </a:rPr>
            </a:br>
            <a:r>
              <a:rPr lang="el-GR" sz="3200">
                <a:solidFill>
                  <a:srgbClr val="3333CC"/>
                </a:solidFill>
              </a:rPr>
              <a:t/>
            </a:r>
            <a:br>
              <a:rPr lang="el-GR" sz="3200">
                <a:solidFill>
                  <a:srgbClr val="3333CC"/>
                </a:solidFill>
              </a:rPr>
            </a:br>
            <a:r>
              <a:rPr lang="el-GR" sz="3200">
                <a:solidFill>
                  <a:srgbClr val="3333CC"/>
                </a:solidFill>
              </a:rPr>
              <a:t>            2.Νέες οικονομικές προοπτικές (εδάφη πεδινά αρδευόμενα)</a:t>
            </a:r>
            <a:r>
              <a:rPr lang="el-GR" sz="3200"/>
              <a:t>                       </a:t>
            </a:r>
          </a:p>
        </p:txBody>
      </p:sp>
      <p:sp>
        <p:nvSpPr>
          <p:cNvPr id="9221" name="Rectangle 5"/>
          <p:cNvSpPr>
            <a:spLocks noChangeArrowheads="1"/>
          </p:cNvSpPr>
          <p:nvPr/>
        </p:nvSpPr>
        <p:spPr bwMode="auto">
          <a:xfrm>
            <a:off x="250825" y="260350"/>
            <a:ext cx="865188" cy="792163"/>
          </a:xfrm>
          <a:prstGeom prst="rect">
            <a:avLst/>
          </a:prstGeom>
          <a:solidFill>
            <a:schemeClr val="accent1"/>
          </a:solidFill>
          <a:ln w="9525">
            <a:solidFill>
              <a:schemeClr val="tx1"/>
            </a:solidFill>
            <a:miter lim="800000"/>
            <a:headEnd/>
            <a:tailEnd/>
          </a:ln>
          <a:effectLst/>
        </p:spPr>
        <p:txBody>
          <a:bodyPr wrap="none" anchor="ctr"/>
          <a:lstStyle/>
          <a:p>
            <a:pPr algn="ctr"/>
            <a:r>
              <a:rPr lang="el-GR" b="1"/>
              <a:t>4</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Thumb5853"/>
          <p:cNvPicPr>
            <a:picLocks noChangeAspect="1" noChangeArrowheads="1"/>
          </p:cNvPicPr>
          <p:nvPr/>
        </p:nvPicPr>
        <p:blipFill>
          <a:blip r:embed="rId2">
            <a:lum bright="70000" contrast="-70000"/>
          </a:blip>
          <a:srcRect/>
          <a:stretch>
            <a:fillRect/>
          </a:stretch>
        </p:blipFill>
        <p:spPr bwMode="auto">
          <a:xfrm>
            <a:off x="2124075" y="0"/>
            <a:ext cx="4968875" cy="6858000"/>
          </a:xfrm>
          <a:prstGeom prst="rect">
            <a:avLst/>
          </a:prstGeom>
          <a:noFill/>
        </p:spPr>
      </p:pic>
      <p:sp>
        <p:nvSpPr>
          <p:cNvPr id="10242" name="Rectangle 2"/>
          <p:cNvSpPr>
            <a:spLocks noGrp="1" noChangeArrowheads="1"/>
          </p:cNvSpPr>
          <p:nvPr>
            <p:ph type="title"/>
          </p:nvPr>
        </p:nvSpPr>
        <p:spPr>
          <a:xfrm>
            <a:off x="250825" y="274638"/>
            <a:ext cx="8435975" cy="2146300"/>
          </a:xfrm>
        </p:spPr>
        <p:txBody>
          <a:bodyPr>
            <a:normAutofit fontScale="90000"/>
          </a:bodyPr>
          <a:lstStyle/>
          <a:p>
            <a:r>
              <a:rPr lang="el-GR" sz="3600" b="1"/>
              <a:t/>
            </a:r>
            <a:br>
              <a:rPr lang="el-GR" sz="3600" b="1"/>
            </a:br>
            <a:r>
              <a:rPr lang="el-GR" sz="3600" b="1">
                <a:solidFill>
                  <a:schemeClr val="accent2"/>
                </a:solidFill>
              </a:rPr>
              <a:t>ΠΡΟΒΛΗΜΑ</a:t>
            </a:r>
            <a:r>
              <a:rPr lang="el-GR" sz="3600">
                <a:solidFill>
                  <a:schemeClr val="accent2"/>
                </a:solidFill>
              </a:rPr>
              <a:t> : Μειονοτικές ομάδες</a:t>
            </a:r>
            <a:br>
              <a:rPr lang="el-GR" sz="3600">
                <a:solidFill>
                  <a:schemeClr val="accent2"/>
                </a:solidFill>
              </a:rPr>
            </a:br>
            <a:r>
              <a:rPr lang="el-GR" sz="3600">
                <a:solidFill>
                  <a:schemeClr val="accent2"/>
                </a:solidFill>
              </a:rPr>
              <a:t>(π.χ. Ήπειρος: Αλβανοί, Μουσουλμάνοι, Εβραίοι)</a:t>
            </a:r>
          </a:p>
        </p:txBody>
      </p:sp>
      <p:sp>
        <p:nvSpPr>
          <p:cNvPr id="10243" name="Rectangle 3"/>
          <p:cNvSpPr>
            <a:spLocks noGrp="1" noChangeArrowheads="1"/>
          </p:cNvSpPr>
          <p:nvPr>
            <p:ph type="body" idx="1"/>
          </p:nvPr>
        </p:nvSpPr>
        <p:spPr>
          <a:xfrm>
            <a:off x="457200" y="3213100"/>
            <a:ext cx="8229600" cy="2913063"/>
          </a:xfrm>
        </p:spPr>
        <p:txBody>
          <a:bodyPr/>
          <a:lstStyle/>
          <a:p>
            <a:pPr algn="ctr">
              <a:lnSpc>
                <a:spcPct val="90000"/>
              </a:lnSpc>
              <a:buFontTx/>
              <a:buNone/>
            </a:pPr>
            <a:r>
              <a:rPr lang="el-GR" b="1">
                <a:solidFill>
                  <a:srgbClr val="CC3300"/>
                </a:solidFill>
              </a:rPr>
              <a:t>ΓΕΝΙΚΑ</a:t>
            </a:r>
          </a:p>
          <a:p>
            <a:pPr algn="ctr">
              <a:lnSpc>
                <a:spcPct val="90000"/>
              </a:lnSpc>
            </a:pPr>
            <a:r>
              <a:rPr lang="el-GR" sz="2800">
                <a:solidFill>
                  <a:srgbClr val="CC3300"/>
                </a:solidFill>
              </a:rPr>
              <a:t>Η Ελλάδα έγινε υπολογίσιμη δύναμη</a:t>
            </a:r>
          </a:p>
          <a:p>
            <a:pPr algn="ctr">
              <a:lnSpc>
                <a:spcPct val="90000"/>
              </a:lnSpc>
            </a:pPr>
            <a:r>
              <a:rPr lang="el-GR" sz="2800">
                <a:solidFill>
                  <a:srgbClr val="CC3300"/>
                </a:solidFill>
              </a:rPr>
              <a:t>Ενέπνεε εμπιστοσύνη στις αγορές χρήματος και πιστώσεων</a:t>
            </a:r>
          </a:p>
          <a:p>
            <a:pPr algn="ctr">
              <a:lnSpc>
                <a:spcPct val="90000"/>
              </a:lnSpc>
            </a:pPr>
            <a:r>
              <a:rPr lang="el-GR" sz="2800">
                <a:solidFill>
                  <a:srgbClr val="CC3300"/>
                </a:solidFill>
              </a:rPr>
              <a:t>Ήταν έτοιμη να αφιερωθεί στο έργο ενσωμάτωσης των νέων περιοχών</a:t>
            </a:r>
          </a:p>
        </p:txBody>
      </p:sp>
      <p:sp>
        <p:nvSpPr>
          <p:cNvPr id="10245" name="Rectangle 5"/>
          <p:cNvSpPr>
            <a:spLocks noChangeArrowheads="1"/>
          </p:cNvSpPr>
          <p:nvPr/>
        </p:nvSpPr>
        <p:spPr bwMode="auto">
          <a:xfrm>
            <a:off x="0" y="0"/>
            <a:ext cx="827088" cy="908050"/>
          </a:xfrm>
          <a:prstGeom prst="rect">
            <a:avLst/>
          </a:prstGeom>
          <a:solidFill>
            <a:schemeClr val="accent1"/>
          </a:solidFill>
          <a:ln w="9525">
            <a:solidFill>
              <a:schemeClr val="tx1"/>
            </a:solidFill>
            <a:miter lim="800000"/>
            <a:headEnd/>
            <a:tailEnd/>
          </a:ln>
          <a:effectLst/>
        </p:spPr>
        <p:txBody>
          <a:bodyPr wrap="none" anchor="ctr"/>
          <a:lstStyle/>
          <a:p>
            <a:pPr algn="ctr"/>
            <a:r>
              <a:rPr lang="el-GR" b="1"/>
              <a:t>4</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Thumb5853"/>
          <p:cNvPicPr>
            <a:picLocks noChangeAspect="1" noChangeArrowheads="1"/>
          </p:cNvPicPr>
          <p:nvPr/>
        </p:nvPicPr>
        <p:blipFill>
          <a:blip r:embed="rId2">
            <a:lum bright="70000" contrast="-70000"/>
          </a:blip>
          <a:srcRect/>
          <a:stretch>
            <a:fillRect/>
          </a:stretch>
        </p:blipFill>
        <p:spPr bwMode="auto">
          <a:xfrm>
            <a:off x="2124075" y="0"/>
            <a:ext cx="4968875" cy="6858000"/>
          </a:xfrm>
          <a:prstGeom prst="rect">
            <a:avLst/>
          </a:prstGeom>
          <a:noFill/>
        </p:spPr>
      </p:pic>
      <p:sp>
        <p:nvSpPr>
          <p:cNvPr id="13315" name="Rectangle 3"/>
          <p:cNvSpPr>
            <a:spLocks noGrp="1" noChangeArrowheads="1"/>
          </p:cNvSpPr>
          <p:nvPr>
            <p:ph type="title"/>
          </p:nvPr>
        </p:nvSpPr>
        <p:spPr>
          <a:xfrm>
            <a:off x="457200" y="1700213"/>
            <a:ext cx="8229600" cy="3313112"/>
          </a:xfrm>
        </p:spPr>
        <p:txBody>
          <a:bodyPr/>
          <a:lstStyle/>
          <a:p>
            <a:r>
              <a:rPr lang="el-GR"/>
              <a:t>ΤΕΛΟΣ</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22169"/>
          <p:cNvPicPr>
            <a:picLocks noChangeAspect="1" noChangeArrowheads="1"/>
          </p:cNvPicPr>
          <p:nvPr/>
        </p:nvPicPr>
        <p:blipFill>
          <a:blip r:embed="rId2"/>
          <a:srcRect/>
          <a:stretch>
            <a:fillRect/>
          </a:stretch>
        </p:blipFill>
        <p:spPr bwMode="auto">
          <a:xfrm>
            <a:off x="0" y="0"/>
            <a:ext cx="9144000" cy="6854825"/>
          </a:xfrm>
          <a:prstGeom prst="rect">
            <a:avLst/>
          </a:prstGeom>
          <a:noFill/>
        </p:spPr>
      </p:pic>
      <p:sp>
        <p:nvSpPr>
          <p:cNvPr id="2050" name="Rectangle 2"/>
          <p:cNvSpPr>
            <a:spLocks noGrp="1" noChangeArrowheads="1"/>
          </p:cNvSpPr>
          <p:nvPr>
            <p:ph type="ctrTitle"/>
          </p:nvPr>
        </p:nvSpPr>
        <p:spPr>
          <a:xfrm>
            <a:off x="685800" y="620713"/>
            <a:ext cx="7772400" cy="2087562"/>
          </a:xfrm>
        </p:spPr>
        <p:txBody>
          <a:bodyPr/>
          <a:lstStyle/>
          <a:p>
            <a:r>
              <a:rPr lang="el-GR" b="1"/>
              <a:t>Ο Α΄ ΠΑΓΚΟΣΜΙΟΣ ΠΟΛΕΜΟΣ</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22169"/>
          <p:cNvPicPr>
            <a:picLocks noChangeAspect="1" noChangeArrowheads="1"/>
          </p:cNvPicPr>
          <p:nvPr/>
        </p:nvPicPr>
        <p:blipFill>
          <a:blip r:embed="rId2">
            <a:lum bright="70000" contrast="-70000"/>
          </a:blip>
          <a:srcRect/>
          <a:stretch>
            <a:fillRect/>
          </a:stretch>
        </p:blipFill>
        <p:spPr bwMode="auto">
          <a:xfrm>
            <a:off x="0" y="3175"/>
            <a:ext cx="9144000" cy="6854825"/>
          </a:xfrm>
          <a:prstGeom prst="rect">
            <a:avLst/>
          </a:prstGeom>
          <a:noFill/>
        </p:spPr>
      </p:pic>
      <p:sp>
        <p:nvSpPr>
          <p:cNvPr id="4099" name="Rectangle 3"/>
          <p:cNvSpPr>
            <a:spLocks noGrp="1" noChangeArrowheads="1"/>
          </p:cNvSpPr>
          <p:nvPr>
            <p:ph type="ctrTitle"/>
          </p:nvPr>
        </p:nvSpPr>
        <p:spPr>
          <a:xfrm>
            <a:off x="900113" y="549275"/>
            <a:ext cx="7558087" cy="1079500"/>
          </a:xfrm>
        </p:spPr>
        <p:txBody>
          <a:bodyPr>
            <a:normAutofit fontScale="90000"/>
          </a:bodyPr>
          <a:lstStyle/>
          <a:p>
            <a:r>
              <a:rPr lang="el-GR" sz="4000" b="1">
                <a:solidFill>
                  <a:srgbClr val="CC3300"/>
                </a:solidFill>
              </a:rPr>
              <a:t>Συνθήκες συμμετοχής της Ελλάδας στον Α΄ Παγκόσμιο πόλεμο</a:t>
            </a:r>
            <a:r>
              <a:rPr lang="el-GR" sz="4000"/>
              <a:t>:</a:t>
            </a:r>
          </a:p>
        </p:txBody>
      </p:sp>
      <p:sp>
        <p:nvSpPr>
          <p:cNvPr id="4100" name="Rectangle 4"/>
          <p:cNvSpPr>
            <a:spLocks noGrp="1" noChangeArrowheads="1"/>
          </p:cNvSpPr>
          <p:nvPr>
            <p:ph type="subTitle" idx="1"/>
          </p:nvPr>
        </p:nvSpPr>
        <p:spPr>
          <a:xfrm>
            <a:off x="250825" y="2133600"/>
            <a:ext cx="8642350" cy="4319588"/>
          </a:xfrm>
        </p:spPr>
        <p:txBody>
          <a:bodyPr/>
          <a:lstStyle/>
          <a:p>
            <a:pPr marL="609600" indent="-609600" algn="l">
              <a:buFontTx/>
              <a:buAutoNum type="arabicPeriod"/>
            </a:pPr>
            <a:r>
              <a:rPr lang="el-GR" sz="2800" b="1">
                <a:solidFill>
                  <a:schemeClr val="accent2"/>
                </a:solidFill>
              </a:rPr>
              <a:t>Διχασμός: Σύγκρουση Παλατιού – Βενιζέλου</a:t>
            </a:r>
          </a:p>
          <a:p>
            <a:pPr marL="609600" indent="-609600" algn="l">
              <a:buFontTx/>
              <a:buAutoNum type="arabicPeriod"/>
            </a:pPr>
            <a:r>
              <a:rPr lang="el-GR" sz="2800" b="1">
                <a:solidFill>
                  <a:schemeClr val="accent2"/>
                </a:solidFill>
              </a:rPr>
              <a:t>Άσκοπη και δαπανηρή επιστράτευση του 1915</a:t>
            </a:r>
          </a:p>
          <a:p>
            <a:pPr marL="609600" indent="-609600" algn="l">
              <a:buFontTx/>
              <a:buAutoNum type="arabicPeriod"/>
            </a:pPr>
            <a:r>
              <a:rPr lang="el-GR" sz="2800" b="1">
                <a:solidFill>
                  <a:schemeClr val="accent2"/>
                </a:solidFill>
              </a:rPr>
              <a:t>Κυβέρνηση Εθνικής Άμυνας στη Θεσσαλονίκη (1916) – Διάσπαση της χώρας σε δύο κράτη</a:t>
            </a:r>
          </a:p>
          <a:p>
            <a:pPr marL="609600" indent="-609600" algn="l">
              <a:buFontTx/>
              <a:buAutoNum type="arabicPeriod"/>
            </a:pPr>
            <a:r>
              <a:rPr lang="el-GR" sz="2800" b="1">
                <a:solidFill>
                  <a:schemeClr val="accent2"/>
                </a:solidFill>
              </a:rPr>
              <a:t>Συμμαχικός αποκλεισμός και συγκρούσεις</a:t>
            </a:r>
          </a:p>
          <a:p>
            <a:pPr marL="609600" indent="-609600" algn="l"/>
            <a:endParaRPr lang="el-GR" sz="2800" b="1">
              <a:solidFill>
                <a:schemeClr val="accent2"/>
              </a:solidFill>
            </a:endParaRPr>
          </a:p>
          <a:p>
            <a:pPr marL="609600" indent="-609600"/>
            <a:r>
              <a:rPr lang="el-GR" sz="2800" b="1">
                <a:solidFill>
                  <a:srgbClr val="CC3300"/>
                </a:solidFill>
              </a:rPr>
              <a:t>ΣΥΝΘΗΚΕΣ ΔΥΣΚΟΛΕΣ - ΠΕΡΙΠΛΟΚΕΣ</a:t>
            </a:r>
          </a:p>
          <a:p>
            <a:pPr marL="609600" indent="-609600" algn="l">
              <a:buFontTx/>
              <a:buAutoNum type="arabicPeriod"/>
            </a:pPr>
            <a:endParaRPr lang="el-GR" sz="2800" b="1">
              <a:solidFill>
                <a:srgbClr val="CC3300"/>
              </a:solidFill>
            </a:endParaRPr>
          </a:p>
        </p:txBody>
      </p:sp>
      <p:sp>
        <p:nvSpPr>
          <p:cNvPr id="4101" name="Line 5"/>
          <p:cNvSpPr>
            <a:spLocks noChangeShapeType="1"/>
          </p:cNvSpPr>
          <p:nvPr/>
        </p:nvSpPr>
        <p:spPr bwMode="auto">
          <a:xfrm>
            <a:off x="4572000" y="5157788"/>
            <a:ext cx="0" cy="358775"/>
          </a:xfrm>
          <a:prstGeom prst="line">
            <a:avLst/>
          </a:prstGeom>
          <a:noFill/>
          <a:ln w="9525">
            <a:solidFill>
              <a:schemeClr val="tx1"/>
            </a:solidFill>
            <a:round/>
            <a:headEnd/>
            <a:tailEnd type="triangle" w="med" len="med"/>
          </a:ln>
          <a:effectLst/>
        </p:spPr>
        <p:txBody>
          <a:bodyPr/>
          <a:lstStyle/>
          <a:p>
            <a:endParaRPr lang="el-GR"/>
          </a:p>
        </p:txBody>
      </p:sp>
      <p:sp>
        <p:nvSpPr>
          <p:cNvPr id="4102" name="Line 6"/>
          <p:cNvSpPr>
            <a:spLocks noChangeShapeType="1"/>
          </p:cNvSpPr>
          <p:nvPr/>
        </p:nvSpPr>
        <p:spPr bwMode="auto">
          <a:xfrm>
            <a:off x="4572000" y="6237288"/>
            <a:ext cx="0" cy="360362"/>
          </a:xfrm>
          <a:prstGeom prst="line">
            <a:avLst/>
          </a:prstGeom>
          <a:noFill/>
          <a:ln w="9525">
            <a:solidFill>
              <a:schemeClr val="tx1"/>
            </a:solidFill>
            <a:round/>
            <a:headEnd/>
            <a:tailEnd type="triangle" w="med" len="med"/>
          </a:ln>
          <a:effectLst/>
        </p:spPr>
        <p:txBody>
          <a:bodyPr/>
          <a:lstStyle/>
          <a:p>
            <a:endParaRPr lang="el-GR"/>
          </a:p>
        </p:txBody>
      </p:sp>
      <p:sp>
        <p:nvSpPr>
          <p:cNvPr id="4103" name="AutoShape 7"/>
          <p:cNvSpPr>
            <a:spLocks noChangeArrowheads="1"/>
          </p:cNvSpPr>
          <p:nvPr/>
        </p:nvSpPr>
        <p:spPr bwMode="auto">
          <a:xfrm>
            <a:off x="0" y="260350"/>
            <a:ext cx="1258888" cy="288925"/>
          </a:xfrm>
          <a:prstGeom prst="ellipseRibbon">
            <a:avLst>
              <a:gd name="adj1" fmla="val 25000"/>
              <a:gd name="adj2" fmla="val 50000"/>
              <a:gd name="adj3" fmla="val 12500"/>
            </a:avLst>
          </a:prstGeom>
          <a:solidFill>
            <a:schemeClr val="accent1"/>
          </a:solidFill>
          <a:ln w="9525">
            <a:solidFill>
              <a:schemeClr val="tx1"/>
            </a:solidFill>
            <a:round/>
            <a:headEnd/>
            <a:tailEnd/>
          </a:ln>
          <a:effectLst/>
        </p:spPr>
        <p:txBody>
          <a:bodyPr wrap="none" anchor="ctr"/>
          <a:lstStyle/>
          <a:p>
            <a:pPr algn="ctr"/>
            <a:r>
              <a:rPr lang="el-GR" b="1"/>
              <a:t>1</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22169"/>
          <p:cNvPicPr>
            <a:picLocks noChangeAspect="1" noChangeArrowheads="1"/>
          </p:cNvPicPr>
          <p:nvPr/>
        </p:nvPicPr>
        <p:blipFill>
          <a:blip r:embed="rId2">
            <a:lum bright="70000" contrast="-70000"/>
          </a:blip>
          <a:srcRect/>
          <a:stretch>
            <a:fillRect/>
          </a:stretch>
        </p:blipFill>
        <p:spPr bwMode="auto">
          <a:xfrm>
            <a:off x="0" y="0"/>
            <a:ext cx="9144000" cy="6854825"/>
          </a:xfrm>
          <a:prstGeom prst="rect">
            <a:avLst/>
          </a:prstGeom>
          <a:noFill/>
        </p:spPr>
      </p:pic>
      <p:sp>
        <p:nvSpPr>
          <p:cNvPr id="6148" name="Rectangle 4"/>
          <p:cNvSpPr>
            <a:spLocks noGrp="1" noChangeArrowheads="1"/>
          </p:cNvSpPr>
          <p:nvPr>
            <p:ph type="title"/>
          </p:nvPr>
        </p:nvSpPr>
        <p:spPr>
          <a:xfrm>
            <a:off x="457200" y="692150"/>
            <a:ext cx="8229600" cy="2305050"/>
          </a:xfrm>
        </p:spPr>
        <p:txBody>
          <a:bodyPr>
            <a:normAutofit fontScale="90000"/>
          </a:bodyPr>
          <a:lstStyle/>
          <a:p>
            <a:r>
              <a:rPr lang="el-GR" sz="4000">
                <a:solidFill>
                  <a:srgbClr val="CC3300"/>
                </a:solidFill>
              </a:rPr>
              <a:t>1.Οικονομικό κόστος</a:t>
            </a:r>
            <a:br>
              <a:rPr lang="el-GR" sz="4000">
                <a:solidFill>
                  <a:srgbClr val="CC3300"/>
                </a:solidFill>
              </a:rPr>
            </a:br>
            <a:r>
              <a:rPr lang="el-GR" sz="4000">
                <a:solidFill>
                  <a:srgbClr val="CC3300"/>
                </a:solidFill>
              </a:rPr>
              <a:t>2.κοινωνικό κόστος</a:t>
            </a:r>
            <a:br>
              <a:rPr lang="el-GR" sz="4000">
                <a:solidFill>
                  <a:srgbClr val="CC3300"/>
                </a:solidFill>
              </a:rPr>
            </a:br>
            <a:r>
              <a:rPr lang="el-GR" sz="4000">
                <a:solidFill>
                  <a:srgbClr val="CC3300"/>
                </a:solidFill>
              </a:rPr>
              <a:t>3.υπονόμευση κεκτημένων προηγούμενης περιόδου</a:t>
            </a:r>
          </a:p>
        </p:txBody>
      </p:sp>
      <p:sp>
        <p:nvSpPr>
          <p:cNvPr id="6149" name="Rectangle 5"/>
          <p:cNvSpPr>
            <a:spLocks noGrp="1" noChangeArrowheads="1"/>
          </p:cNvSpPr>
          <p:nvPr>
            <p:ph type="body" idx="1"/>
          </p:nvPr>
        </p:nvSpPr>
        <p:spPr>
          <a:xfrm>
            <a:off x="457200" y="3716338"/>
            <a:ext cx="8229600" cy="2409825"/>
          </a:xfrm>
        </p:spPr>
        <p:txBody>
          <a:bodyPr/>
          <a:lstStyle/>
          <a:p>
            <a:pPr>
              <a:lnSpc>
                <a:spcPct val="90000"/>
              </a:lnSpc>
            </a:pPr>
            <a:r>
              <a:rPr lang="el-GR" b="1">
                <a:solidFill>
                  <a:schemeClr val="hlink"/>
                </a:solidFill>
              </a:rPr>
              <a:t>1917 : Επέμβαση συμμάχων – ενοποίηση της χώρας υπό τον Ελ. Βενιζέλο</a:t>
            </a:r>
          </a:p>
          <a:p>
            <a:pPr>
              <a:lnSpc>
                <a:spcPct val="90000"/>
              </a:lnSpc>
            </a:pPr>
            <a:r>
              <a:rPr lang="el-GR" b="1">
                <a:solidFill>
                  <a:schemeClr val="hlink"/>
                </a:solidFill>
              </a:rPr>
              <a:t>Ιδιόμορφος δανεισμός της χώρας από τους συμμάχους</a:t>
            </a:r>
          </a:p>
        </p:txBody>
      </p:sp>
      <p:sp>
        <p:nvSpPr>
          <p:cNvPr id="6151" name="Line 7"/>
          <p:cNvSpPr>
            <a:spLocks noChangeShapeType="1"/>
          </p:cNvSpPr>
          <p:nvPr/>
        </p:nvSpPr>
        <p:spPr bwMode="auto">
          <a:xfrm>
            <a:off x="4716463" y="0"/>
            <a:ext cx="0" cy="0"/>
          </a:xfrm>
          <a:prstGeom prst="line">
            <a:avLst/>
          </a:prstGeom>
          <a:noFill/>
          <a:ln w="9525">
            <a:solidFill>
              <a:schemeClr val="tx1"/>
            </a:solidFill>
            <a:round/>
            <a:headEnd/>
            <a:tailEnd type="triangle" w="med" len="med"/>
          </a:ln>
          <a:effectLst/>
        </p:spPr>
        <p:txBody>
          <a:bodyPr/>
          <a:lstStyle/>
          <a:p>
            <a:endParaRPr lang="el-GR"/>
          </a:p>
        </p:txBody>
      </p:sp>
      <p:sp>
        <p:nvSpPr>
          <p:cNvPr id="6152" name="Line 8"/>
          <p:cNvSpPr>
            <a:spLocks noChangeShapeType="1"/>
          </p:cNvSpPr>
          <p:nvPr/>
        </p:nvSpPr>
        <p:spPr bwMode="auto">
          <a:xfrm>
            <a:off x="4643438" y="0"/>
            <a:ext cx="0" cy="620713"/>
          </a:xfrm>
          <a:prstGeom prst="line">
            <a:avLst/>
          </a:prstGeom>
          <a:noFill/>
          <a:ln w="9525">
            <a:solidFill>
              <a:schemeClr val="tx1"/>
            </a:solidFill>
            <a:round/>
            <a:headEnd/>
            <a:tailEnd type="triangle" w="med" len="med"/>
          </a:ln>
          <a:effectLst/>
        </p:spPr>
        <p:txBody>
          <a:bodyPr/>
          <a:lstStyle/>
          <a:p>
            <a:endParaRPr lang="el-GR"/>
          </a:p>
        </p:txBody>
      </p:sp>
      <p:sp>
        <p:nvSpPr>
          <p:cNvPr id="6153" name="AutoShape 9"/>
          <p:cNvSpPr>
            <a:spLocks noChangeArrowheads="1"/>
          </p:cNvSpPr>
          <p:nvPr/>
        </p:nvSpPr>
        <p:spPr bwMode="auto">
          <a:xfrm>
            <a:off x="323850" y="620713"/>
            <a:ext cx="1079500" cy="360362"/>
          </a:xfrm>
          <a:prstGeom prst="ellipseRibbon">
            <a:avLst>
              <a:gd name="adj1" fmla="val 25000"/>
              <a:gd name="adj2" fmla="val 50000"/>
              <a:gd name="adj3" fmla="val 12500"/>
            </a:avLst>
          </a:prstGeom>
          <a:solidFill>
            <a:schemeClr val="accent1"/>
          </a:solidFill>
          <a:ln w="9525">
            <a:solidFill>
              <a:schemeClr val="tx1"/>
            </a:solidFill>
            <a:round/>
            <a:headEnd/>
            <a:tailEnd/>
          </a:ln>
          <a:effectLst/>
        </p:spPr>
        <p:txBody>
          <a:bodyPr wrap="none" anchor="ctr"/>
          <a:lstStyle/>
          <a:p>
            <a:pPr algn="ctr"/>
            <a:r>
              <a:rPr lang="el-GR" b="1"/>
              <a:t>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image.slidesharecdn.com/random-120915141852-phpapp01/95/-2-728.jpg?cb=1347718837"/>
          <p:cNvPicPr>
            <a:picLocks noChangeAspect="1" noChangeArrowheads="1"/>
          </p:cNvPicPr>
          <p:nvPr/>
        </p:nvPicPr>
        <p:blipFill>
          <a:blip r:embed="rId2"/>
          <a:srcRect/>
          <a:stretch>
            <a:fillRect/>
          </a:stretch>
        </p:blipFill>
        <p:spPr bwMode="auto">
          <a:xfrm>
            <a:off x="1071538" y="642918"/>
            <a:ext cx="6934200" cy="571504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22169"/>
          <p:cNvPicPr>
            <a:picLocks noChangeAspect="1" noChangeArrowheads="1"/>
          </p:cNvPicPr>
          <p:nvPr/>
        </p:nvPicPr>
        <p:blipFill>
          <a:blip r:embed="rId2">
            <a:lum bright="70000" contrast="-70000"/>
          </a:blip>
          <a:srcRect/>
          <a:stretch>
            <a:fillRect/>
          </a:stretch>
        </p:blipFill>
        <p:spPr bwMode="auto">
          <a:xfrm>
            <a:off x="0" y="0"/>
            <a:ext cx="9144000" cy="6854825"/>
          </a:xfrm>
          <a:prstGeom prst="rect">
            <a:avLst/>
          </a:prstGeom>
          <a:noFill/>
        </p:spPr>
      </p:pic>
      <p:sp>
        <p:nvSpPr>
          <p:cNvPr id="8195" name="Rectangle 3"/>
          <p:cNvSpPr>
            <a:spLocks noGrp="1" noChangeArrowheads="1"/>
          </p:cNvSpPr>
          <p:nvPr>
            <p:ph type="title"/>
          </p:nvPr>
        </p:nvSpPr>
        <p:spPr>
          <a:xfrm>
            <a:off x="457200" y="274638"/>
            <a:ext cx="8229600" cy="561975"/>
          </a:xfrm>
        </p:spPr>
        <p:txBody>
          <a:bodyPr>
            <a:normAutofit fontScale="90000"/>
          </a:bodyPr>
          <a:lstStyle/>
          <a:p>
            <a:r>
              <a:rPr lang="el-GR" sz="3600" b="1"/>
              <a:t>Ιδιόμορφος (=θεωρητικός) Δανεισμός</a:t>
            </a:r>
          </a:p>
        </p:txBody>
      </p:sp>
      <p:graphicFrame>
        <p:nvGraphicFramePr>
          <p:cNvPr id="8268" name="Group 76"/>
          <p:cNvGraphicFramePr>
            <a:graphicFrameLocks noGrp="1"/>
          </p:cNvGraphicFramePr>
          <p:nvPr>
            <p:ph idx="1"/>
          </p:nvPr>
        </p:nvGraphicFramePr>
        <p:xfrm>
          <a:off x="395288" y="1268413"/>
          <a:ext cx="8497887" cy="5329239"/>
        </p:xfrm>
        <a:graphic>
          <a:graphicData uri="http://schemas.openxmlformats.org/drawingml/2006/table">
            <a:tbl>
              <a:tblPr/>
              <a:tblGrid>
                <a:gridCol w="3100387"/>
                <a:gridCol w="5397500"/>
              </a:tblGrid>
              <a:tr h="906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Γαλλία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smtClean="0">
                          <a:ln>
                            <a:noFill/>
                          </a:ln>
                          <a:solidFill>
                            <a:schemeClr val="tx1"/>
                          </a:solidFill>
                          <a:effectLst/>
                          <a:latin typeface="Arial" charset="0"/>
                        </a:rPr>
                        <a:t>300.000.000 γαλλικά φράγκα</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alpha val="50000"/>
                      </a:srgbClr>
                    </a:solidFill>
                  </a:tcPr>
                </a:tc>
              </a:tr>
              <a:tr h="906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smtClean="0">
                          <a:ln>
                            <a:noFill/>
                          </a:ln>
                          <a:solidFill>
                            <a:schemeClr val="tx1"/>
                          </a:solidFill>
                          <a:effectLst/>
                          <a:latin typeface="Arial" charset="0"/>
                        </a:rPr>
                        <a:t>Μ. Βρετανία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smtClean="0">
                          <a:ln>
                            <a:noFill/>
                          </a:ln>
                          <a:solidFill>
                            <a:schemeClr val="tx1"/>
                          </a:solidFill>
                          <a:effectLst/>
                          <a:latin typeface="Arial" charset="0"/>
                        </a:rPr>
                        <a:t>12.000.000 λίρες Αγγλίας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alpha val="50000"/>
                      </a:srgbClr>
                    </a:solidFill>
                  </a:tcPr>
                </a:tc>
              </a:tr>
              <a:tr h="544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smtClean="0">
                          <a:ln>
                            <a:noFill/>
                          </a:ln>
                          <a:solidFill>
                            <a:schemeClr val="tx1"/>
                          </a:solidFill>
                          <a:effectLst/>
                          <a:latin typeface="Arial" charset="0"/>
                        </a:rPr>
                        <a:t>ΗΠΑ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smtClean="0">
                          <a:ln>
                            <a:noFill/>
                          </a:ln>
                          <a:solidFill>
                            <a:schemeClr val="tx1"/>
                          </a:solidFill>
                          <a:effectLst/>
                          <a:latin typeface="Arial" charset="0"/>
                        </a:rPr>
                        <a:t>50.000.000 δολάρια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alpha val="50000"/>
                      </a:srgbClr>
                    </a:solidFill>
                  </a:tcPr>
                </a:tc>
              </a:tr>
              <a:tr h="990600">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smtClean="0">
                          <a:ln>
                            <a:noFill/>
                          </a:ln>
                          <a:solidFill>
                            <a:schemeClr val="tx1"/>
                          </a:solidFill>
                          <a:effectLst/>
                          <a:latin typeface="Arial" charset="0"/>
                        </a:rPr>
                        <a:t>Τα ποσά δεν εκταμιεύτηκαν, δεν δόθηκαν στην Ελλάδα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alpha val="50000"/>
                      </a:srgbClr>
                    </a:solidFill>
                  </a:tcPr>
                </a:tc>
                <a:tc hMerge="1">
                  <a:txBody>
                    <a:bodyPr/>
                    <a:lstStyle/>
                    <a:p>
                      <a:endParaRPr lang="el-GR"/>
                    </a:p>
                  </a:txBody>
                  <a:tcPr/>
                </a:tc>
              </a:tr>
              <a:tr h="1438275">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Προκάλυμμα για την έκδοση πρόσθετου χαρτονομίσματος    χρηματοδότηση της πολεμικής προσπάθειας ( ιδιομορφία)</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alpha val="50000"/>
                      </a:srgbClr>
                    </a:solidFill>
                  </a:tcPr>
                </a:tc>
                <a:tc hMerge="1">
                  <a:txBody>
                    <a:bodyPr/>
                    <a:lstStyle/>
                    <a:p>
                      <a:endParaRPr lang="el-GR"/>
                    </a:p>
                  </a:txBody>
                  <a:tcPr/>
                </a:tc>
              </a:tr>
              <a:tr h="542925">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smtClean="0">
                          <a:ln>
                            <a:noFill/>
                          </a:ln>
                          <a:solidFill>
                            <a:schemeClr val="tx1"/>
                          </a:solidFill>
                          <a:effectLst/>
                          <a:latin typeface="Arial" charset="0"/>
                        </a:rPr>
                        <a:t>Απόθεμα που δεν ελέγχει η χώρα</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hMerge="1">
                  <a:txBody>
                    <a:bodyPr/>
                    <a:lstStyle/>
                    <a:p>
                      <a:endParaRPr lang="el-GR"/>
                    </a:p>
                  </a:txBody>
                  <a:tcPr/>
                </a:tc>
              </a:tr>
            </a:tbl>
          </a:graphicData>
        </a:graphic>
      </p:graphicFrame>
      <p:sp>
        <p:nvSpPr>
          <p:cNvPr id="8269" name="AutoShape 77"/>
          <p:cNvSpPr>
            <a:spLocks noChangeArrowheads="1"/>
          </p:cNvSpPr>
          <p:nvPr/>
        </p:nvSpPr>
        <p:spPr bwMode="auto">
          <a:xfrm>
            <a:off x="0" y="260350"/>
            <a:ext cx="1042988" cy="215900"/>
          </a:xfrm>
          <a:prstGeom prst="ribbon">
            <a:avLst>
              <a:gd name="adj1" fmla="val 12500"/>
              <a:gd name="adj2" fmla="val 50000"/>
            </a:avLst>
          </a:prstGeom>
          <a:solidFill>
            <a:schemeClr val="accent1"/>
          </a:solidFill>
          <a:ln w="9525">
            <a:solidFill>
              <a:schemeClr val="tx1"/>
            </a:solidFill>
            <a:round/>
            <a:headEnd/>
            <a:tailEnd/>
          </a:ln>
          <a:effectLst/>
        </p:spPr>
        <p:txBody>
          <a:bodyPr wrap="none" anchor="ctr"/>
          <a:lstStyle/>
          <a:p>
            <a:pPr algn="ctr"/>
            <a:r>
              <a:rPr lang="el-GR" b="1"/>
              <a:t>2</a:t>
            </a:r>
          </a:p>
        </p:txBody>
      </p:sp>
      <p:sp>
        <p:nvSpPr>
          <p:cNvPr id="8270" name="Line 78"/>
          <p:cNvSpPr>
            <a:spLocks noChangeShapeType="1"/>
          </p:cNvSpPr>
          <p:nvPr/>
        </p:nvSpPr>
        <p:spPr bwMode="auto">
          <a:xfrm>
            <a:off x="3276600" y="5373688"/>
            <a:ext cx="287338" cy="0"/>
          </a:xfrm>
          <a:prstGeom prst="line">
            <a:avLst/>
          </a:prstGeom>
          <a:noFill/>
          <a:ln w="9525">
            <a:solidFill>
              <a:schemeClr val="tx1"/>
            </a:solidFill>
            <a:round/>
            <a:headEnd/>
            <a:tailEnd type="triangle" w="med" len="med"/>
          </a:ln>
          <a:effectLst/>
        </p:spPr>
        <p:txBody>
          <a:bodyPr/>
          <a:lstStyle/>
          <a:p>
            <a:endParaRPr lang="el-G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22169"/>
          <p:cNvPicPr>
            <a:picLocks noChangeAspect="1" noChangeArrowheads="1"/>
          </p:cNvPicPr>
          <p:nvPr/>
        </p:nvPicPr>
        <p:blipFill>
          <a:blip r:embed="rId2">
            <a:lum bright="70000" contrast="-70000"/>
          </a:blip>
          <a:srcRect/>
          <a:stretch>
            <a:fillRect/>
          </a:stretch>
        </p:blipFill>
        <p:spPr bwMode="auto">
          <a:xfrm>
            <a:off x="0" y="0"/>
            <a:ext cx="9144000" cy="6854825"/>
          </a:xfrm>
          <a:prstGeom prst="rect">
            <a:avLst/>
          </a:prstGeom>
          <a:noFill/>
        </p:spPr>
      </p:pic>
      <p:sp>
        <p:nvSpPr>
          <p:cNvPr id="9219" name="Rectangle 3"/>
          <p:cNvSpPr>
            <a:spLocks noGrp="1" noChangeArrowheads="1"/>
          </p:cNvSpPr>
          <p:nvPr>
            <p:ph type="title"/>
          </p:nvPr>
        </p:nvSpPr>
        <p:spPr>
          <a:xfrm>
            <a:off x="684213" y="274638"/>
            <a:ext cx="8002587" cy="2074862"/>
          </a:xfrm>
        </p:spPr>
        <p:txBody>
          <a:bodyPr/>
          <a:lstStyle/>
          <a:p>
            <a:r>
              <a:rPr lang="el-GR" sz="3600" b="1">
                <a:solidFill>
                  <a:srgbClr val="CC3300"/>
                </a:solidFill>
              </a:rPr>
              <a:t>1920:Ο Βενιζέλος χάνει τις εκλογές</a:t>
            </a:r>
            <a:br>
              <a:rPr lang="el-GR" sz="3600" b="1">
                <a:solidFill>
                  <a:srgbClr val="CC3300"/>
                </a:solidFill>
              </a:rPr>
            </a:br>
            <a:r>
              <a:rPr lang="el-GR" sz="3600" b="1">
                <a:solidFill>
                  <a:srgbClr val="CC3300"/>
                </a:solidFill>
              </a:rPr>
              <a:t>επαναφορά Κωνσταντίνου (ανεπιθύμητος στους συμμάχους)</a:t>
            </a:r>
          </a:p>
        </p:txBody>
      </p:sp>
      <p:sp>
        <p:nvSpPr>
          <p:cNvPr id="9220" name="Rectangle 4"/>
          <p:cNvSpPr>
            <a:spLocks noGrp="1" noChangeArrowheads="1"/>
          </p:cNvSpPr>
          <p:nvPr>
            <p:ph type="body" idx="1"/>
          </p:nvPr>
        </p:nvSpPr>
        <p:spPr>
          <a:xfrm>
            <a:off x="457200" y="2420938"/>
            <a:ext cx="8229600" cy="4437062"/>
          </a:xfrm>
        </p:spPr>
        <p:txBody>
          <a:bodyPr/>
          <a:lstStyle/>
          <a:p>
            <a:pPr marL="609600" indent="-609600" algn="ctr">
              <a:buFontTx/>
              <a:buNone/>
            </a:pPr>
            <a:r>
              <a:rPr lang="el-GR" sz="2800" b="1"/>
              <a:t>ΣΥΝΕΠΕΙΕΣ</a:t>
            </a:r>
          </a:p>
          <a:p>
            <a:pPr marL="609600" indent="-609600">
              <a:buFontTx/>
              <a:buNone/>
            </a:pPr>
            <a:r>
              <a:rPr lang="el-GR" sz="2800">
                <a:solidFill>
                  <a:schemeClr val="hlink"/>
                </a:solidFill>
              </a:rPr>
              <a:t>1.   Αποσύρεται η κάλυψη του χαρτονομίσματος      βρίσκεται χωρίς αντίκρισμα σημαντικό τμήμα της νομισματικής κυκλοφορίας</a:t>
            </a:r>
          </a:p>
          <a:p>
            <a:pPr marL="609600" indent="-609600">
              <a:buFontTx/>
              <a:buNone/>
            </a:pPr>
            <a:r>
              <a:rPr lang="el-GR" sz="2800">
                <a:solidFill>
                  <a:schemeClr val="hlink"/>
                </a:solidFill>
              </a:rPr>
              <a:t>2.   (1918 και μετά) παθητικό στον κρατικό ισολογισμό-Πόλεμος Μ. Ασίας = δαπανηρός</a:t>
            </a:r>
          </a:p>
          <a:p>
            <a:pPr marL="609600" indent="-609600">
              <a:buFontTx/>
              <a:buNone/>
            </a:pPr>
            <a:r>
              <a:rPr lang="el-GR" sz="2800">
                <a:solidFill>
                  <a:schemeClr val="hlink"/>
                </a:solidFill>
              </a:rPr>
              <a:t>3.   Μάρτης 1922: Αδιέξοδο δημοσιονομικών δεδομένων</a:t>
            </a:r>
          </a:p>
          <a:p>
            <a:pPr marL="609600" indent="-609600"/>
            <a:endParaRPr lang="el-GR" sz="2800">
              <a:solidFill>
                <a:schemeClr val="hlink"/>
              </a:solidFill>
            </a:endParaRPr>
          </a:p>
          <a:p>
            <a:pPr marL="609600" indent="-609600">
              <a:buFontTx/>
              <a:buNone/>
            </a:pPr>
            <a:endParaRPr lang="el-GR" sz="2800"/>
          </a:p>
        </p:txBody>
      </p:sp>
      <p:sp>
        <p:nvSpPr>
          <p:cNvPr id="9221" name="Line 5"/>
          <p:cNvSpPr>
            <a:spLocks noChangeShapeType="1"/>
          </p:cNvSpPr>
          <p:nvPr/>
        </p:nvSpPr>
        <p:spPr bwMode="auto">
          <a:xfrm>
            <a:off x="8243888" y="3213100"/>
            <a:ext cx="431800" cy="0"/>
          </a:xfrm>
          <a:prstGeom prst="line">
            <a:avLst/>
          </a:prstGeom>
          <a:noFill/>
          <a:ln w="9525">
            <a:solidFill>
              <a:schemeClr val="tx1"/>
            </a:solidFill>
            <a:round/>
            <a:headEnd/>
            <a:tailEnd type="triangle" w="med" len="med"/>
          </a:ln>
          <a:effectLst/>
        </p:spPr>
        <p:txBody>
          <a:bodyPr/>
          <a:lstStyle/>
          <a:p>
            <a:endParaRPr lang="el-GR"/>
          </a:p>
        </p:txBody>
      </p:sp>
      <p:sp>
        <p:nvSpPr>
          <p:cNvPr id="9222" name="Line 6"/>
          <p:cNvSpPr>
            <a:spLocks noChangeShapeType="1"/>
          </p:cNvSpPr>
          <p:nvPr/>
        </p:nvSpPr>
        <p:spPr bwMode="auto">
          <a:xfrm>
            <a:off x="827088" y="3644900"/>
            <a:ext cx="288925" cy="0"/>
          </a:xfrm>
          <a:prstGeom prst="line">
            <a:avLst/>
          </a:prstGeom>
          <a:noFill/>
          <a:ln w="9525">
            <a:solidFill>
              <a:schemeClr val="tx1"/>
            </a:solidFill>
            <a:round/>
            <a:headEnd/>
            <a:tailEnd type="triangle" w="med" len="med"/>
          </a:ln>
          <a:effectLst/>
        </p:spPr>
        <p:txBody>
          <a:bodyPr/>
          <a:lstStyle/>
          <a:p>
            <a:endParaRPr lang="el-GR"/>
          </a:p>
        </p:txBody>
      </p:sp>
      <p:sp>
        <p:nvSpPr>
          <p:cNvPr id="9223" name="Line 7"/>
          <p:cNvSpPr>
            <a:spLocks noChangeShapeType="1"/>
          </p:cNvSpPr>
          <p:nvPr/>
        </p:nvSpPr>
        <p:spPr bwMode="auto">
          <a:xfrm>
            <a:off x="4643438" y="6092825"/>
            <a:ext cx="0" cy="504825"/>
          </a:xfrm>
          <a:prstGeom prst="line">
            <a:avLst/>
          </a:prstGeom>
          <a:noFill/>
          <a:ln w="9525">
            <a:solidFill>
              <a:schemeClr val="tx1"/>
            </a:solidFill>
            <a:round/>
            <a:headEnd/>
            <a:tailEnd type="triangle" w="med" len="med"/>
          </a:ln>
          <a:effectLst/>
        </p:spPr>
        <p:txBody>
          <a:bodyPr/>
          <a:lstStyle/>
          <a:p>
            <a:endParaRPr lang="el-GR"/>
          </a:p>
        </p:txBody>
      </p:sp>
      <p:sp>
        <p:nvSpPr>
          <p:cNvPr id="9224" name="AutoShape 8"/>
          <p:cNvSpPr>
            <a:spLocks noChangeArrowheads="1"/>
          </p:cNvSpPr>
          <p:nvPr/>
        </p:nvSpPr>
        <p:spPr bwMode="auto">
          <a:xfrm>
            <a:off x="0" y="188913"/>
            <a:ext cx="900113" cy="242887"/>
          </a:xfrm>
          <a:prstGeom prst="ribbon">
            <a:avLst>
              <a:gd name="adj1" fmla="val 12500"/>
              <a:gd name="adj2" fmla="val 50000"/>
            </a:avLst>
          </a:prstGeom>
          <a:solidFill>
            <a:schemeClr val="accent1"/>
          </a:solidFill>
          <a:ln w="9525">
            <a:solidFill>
              <a:schemeClr val="tx1"/>
            </a:solidFill>
            <a:round/>
            <a:headEnd/>
            <a:tailEnd/>
          </a:ln>
          <a:effectLst/>
        </p:spPr>
        <p:txBody>
          <a:bodyPr wrap="none" anchor="ctr"/>
          <a:lstStyle/>
          <a:p>
            <a:pPr algn="ctr"/>
            <a:r>
              <a:rPr lang="el-GR" b="1"/>
              <a:t>3</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22169"/>
          <p:cNvPicPr>
            <a:picLocks noChangeAspect="1" noChangeArrowheads="1"/>
          </p:cNvPicPr>
          <p:nvPr/>
        </p:nvPicPr>
        <p:blipFill>
          <a:blip r:embed="rId2">
            <a:lum bright="70000" contrast="-70000"/>
          </a:blip>
          <a:srcRect/>
          <a:stretch>
            <a:fillRect/>
          </a:stretch>
        </p:blipFill>
        <p:spPr bwMode="auto">
          <a:xfrm>
            <a:off x="0" y="3175"/>
            <a:ext cx="9144000" cy="6854825"/>
          </a:xfrm>
          <a:prstGeom prst="rect">
            <a:avLst/>
          </a:prstGeom>
          <a:noFill/>
        </p:spPr>
      </p:pic>
      <p:sp>
        <p:nvSpPr>
          <p:cNvPr id="10243" name="Rectangle 3"/>
          <p:cNvSpPr>
            <a:spLocks noGrp="1" noChangeArrowheads="1"/>
          </p:cNvSpPr>
          <p:nvPr>
            <p:ph type="title"/>
          </p:nvPr>
        </p:nvSpPr>
        <p:spPr>
          <a:xfrm>
            <a:off x="457200" y="274638"/>
            <a:ext cx="8229600" cy="2867025"/>
          </a:xfrm>
        </p:spPr>
        <p:txBody>
          <a:bodyPr/>
          <a:lstStyle/>
          <a:p>
            <a:r>
              <a:rPr lang="el-GR" sz="3200" b="1">
                <a:solidFill>
                  <a:srgbClr val="CC3300"/>
                </a:solidFill>
              </a:rPr>
              <a:t>Πρωτότυπο εσωτερικό αναγκαστικό δάνειο=</a:t>
            </a:r>
            <a:br>
              <a:rPr lang="el-GR" sz="3200" b="1">
                <a:solidFill>
                  <a:srgbClr val="CC3300"/>
                </a:solidFill>
              </a:rPr>
            </a:br>
            <a:r>
              <a:rPr lang="el-GR" sz="3200" b="1">
                <a:solidFill>
                  <a:srgbClr val="CC3300"/>
                </a:solidFill>
              </a:rPr>
              <a:t>διχοτόμηση χαρτονομίσματος</a:t>
            </a:r>
            <a:br>
              <a:rPr lang="el-GR" sz="3200" b="1">
                <a:solidFill>
                  <a:srgbClr val="CC3300"/>
                </a:solidFill>
              </a:rPr>
            </a:br>
            <a:r>
              <a:rPr lang="el-GR" sz="3200" b="1">
                <a:solidFill>
                  <a:srgbClr val="CC3300"/>
                </a:solidFill>
              </a:rPr>
              <a:t>αριστερό τμήμα: 50% της αξίας</a:t>
            </a:r>
            <a:br>
              <a:rPr lang="el-GR" sz="3200" b="1">
                <a:solidFill>
                  <a:srgbClr val="CC3300"/>
                </a:solidFill>
              </a:rPr>
            </a:br>
            <a:r>
              <a:rPr lang="el-GR" sz="3200" b="1">
                <a:solidFill>
                  <a:srgbClr val="CC3300"/>
                </a:solidFill>
              </a:rPr>
              <a:t>δεξιό τμήμα: ανταλλαγή με ομολογίες δημοσίου</a:t>
            </a:r>
          </a:p>
        </p:txBody>
      </p:sp>
      <p:sp>
        <p:nvSpPr>
          <p:cNvPr id="10244" name="Rectangle 4"/>
          <p:cNvSpPr>
            <a:spLocks noGrp="1" noChangeArrowheads="1"/>
          </p:cNvSpPr>
          <p:nvPr>
            <p:ph type="body" idx="1"/>
          </p:nvPr>
        </p:nvSpPr>
        <p:spPr>
          <a:xfrm>
            <a:off x="457200" y="3500438"/>
            <a:ext cx="8229600" cy="3024187"/>
          </a:xfrm>
        </p:spPr>
        <p:txBody>
          <a:bodyPr/>
          <a:lstStyle/>
          <a:p>
            <a:pPr algn="ctr">
              <a:buFontTx/>
              <a:buNone/>
            </a:pPr>
            <a:r>
              <a:rPr lang="el-GR" b="1">
                <a:solidFill>
                  <a:schemeClr val="accent2"/>
                </a:solidFill>
              </a:rPr>
              <a:t>ΕΠΙΤΥΧΙΑ</a:t>
            </a:r>
          </a:p>
          <a:p>
            <a:pPr algn="ctr">
              <a:buFontTx/>
              <a:buNone/>
            </a:pPr>
            <a:r>
              <a:rPr lang="el-GR" b="1">
                <a:solidFill>
                  <a:schemeClr val="accent2"/>
                </a:solidFill>
              </a:rPr>
              <a:t>Το κράτος ανέκτησε 1.200.000.000 δρχ.</a:t>
            </a:r>
          </a:p>
          <a:p>
            <a:pPr algn="ctr">
              <a:buFontTx/>
              <a:buNone/>
            </a:pPr>
            <a:r>
              <a:rPr lang="el-GR" b="1">
                <a:solidFill>
                  <a:schemeClr val="accent2"/>
                </a:solidFill>
              </a:rPr>
              <a:t>(Επαναλήφθηκε το 1926)</a:t>
            </a:r>
          </a:p>
          <a:p>
            <a:pPr algn="ctr">
              <a:buFontTx/>
              <a:buNone/>
            </a:pPr>
            <a:r>
              <a:rPr lang="el-GR" b="1">
                <a:solidFill>
                  <a:schemeClr val="accent2"/>
                </a:solidFill>
              </a:rPr>
              <a:t>Δεν πρόλαβε όμως τη Μικρασιατική καταστροφή</a:t>
            </a:r>
          </a:p>
        </p:txBody>
      </p:sp>
      <p:sp>
        <p:nvSpPr>
          <p:cNvPr id="10245" name="AutoShape 5"/>
          <p:cNvSpPr>
            <a:spLocks noChangeArrowheads="1"/>
          </p:cNvSpPr>
          <p:nvPr/>
        </p:nvSpPr>
        <p:spPr bwMode="auto">
          <a:xfrm>
            <a:off x="0" y="188913"/>
            <a:ext cx="971550" cy="215900"/>
          </a:xfrm>
          <a:prstGeom prst="ribbon">
            <a:avLst>
              <a:gd name="adj1" fmla="val 12500"/>
              <a:gd name="adj2" fmla="val 50000"/>
            </a:avLst>
          </a:prstGeom>
          <a:solidFill>
            <a:schemeClr val="accent1"/>
          </a:solidFill>
          <a:ln w="9525">
            <a:solidFill>
              <a:schemeClr val="tx1"/>
            </a:solidFill>
            <a:round/>
            <a:headEnd/>
            <a:tailEnd/>
          </a:ln>
          <a:effectLst/>
        </p:spPr>
        <p:txBody>
          <a:bodyPr wrap="none" anchor="ctr"/>
          <a:lstStyle/>
          <a:p>
            <a:pPr algn="ctr"/>
            <a:r>
              <a:rPr lang="el-GR" b="1"/>
              <a:t>3</a:t>
            </a:r>
          </a:p>
        </p:txBody>
      </p:sp>
      <p:sp>
        <p:nvSpPr>
          <p:cNvPr id="10246" name="Line 6"/>
          <p:cNvSpPr>
            <a:spLocks noChangeShapeType="1"/>
          </p:cNvSpPr>
          <p:nvPr/>
        </p:nvSpPr>
        <p:spPr bwMode="auto">
          <a:xfrm>
            <a:off x="4500563" y="3213100"/>
            <a:ext cx="0" cy="360363"/>
          </a:xfrm>
          <a:prstGeom prst="line">
            <a:avLst/>
          </a:prstGeom>
          <a:noFill/>
          <a:ln w="9525">
            <a:solidFill>
              <a:schemeClr val="tx1"/>
            </a:solidFill>
            <a:round/>
            <a:headEnd/>
            <a:tailEnd type="triangle" w="med" len="med"/>
          </a:ln>
          <a:effectLst/>
        </p:spPr>
        <p:txBody>
          <a:bodyPr/>
          <a:lstStyle/>
          <a:p>
            <a:endParaRPr lang="el-G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22169"/>
          <p:cNvPicPr>
            <a:picLocks noChangeAspect="1" noChangeArrowheads="1"/>
          </p:cNvPicPr>
          <p:nvPr/>
        </p:nvPicPr>
        <p:blipFill>
          <a:blip r:embed="rId2">
            <a:lum bright="70000" contrast="-70000"/>
            <a:grayscl/>
          </a:blip>
          <a:srcRect/>
          <a:stretch>
            <a:fillRect/>
          </a:stretch>
        </p:blipFill>
        <p:spPr bwMode="auto">
          <a:xfrm>
            <a:off x="0" y="0"/>
            <a:ext cx="9144000" cy="6854825"/>
          </a:xfrm>
          <a:prstGeom prst="rect">
            <a:avLst/>
          </a:prstGeom>
          <a:noFill/>
        </p:spPr>
      </p:pic>
      <p:sp>
        <p:nvSpPr>
          <p:cNvPr id="14339" name="Rectangle 3"/>
          <p:cNvSpPr>
            <a:spLocks noGrp="1" noChangeArrowheads="1"/>
          </p:cNvSpPr>
          <p:nvPr>
            <p:ph type="title"/>
          </p:nvPr>
        </p:nvSpPr>
        <p:spPr>
          <a:xfrm>
            <a:off x="457200" y="981075"/>
            <a:ext cx="8229600" cy="1943100"/>
          </a:xfrm>
        </p:spPr>
        <p:txBody>
          <a:bodyPr/>
          <a:lstStyle/>
          <a:p>
            <a:r>
              <a:rPr lang="el-GR" b="1">
                <a:solidFill>
                  <a:schemeClr val="accent2"/>
                </a:solidFill>
              </a:rPr>
              <a:t>Ο Α΄ ΠΑΓΚΟΣΜΙΟΣ ΠΟΛΕΜΟΣ</a:t>
            </a:r>
          </a:p>
        </p:txBody>
      </p:sp>
      <p:sp>
        <p:nvSpPr>
          <p:cNvPr id="14340" name="Rectangle 4"/>
          <p:cNvSpPr>
            <a:spLocks noGrp="1" noChangeArrowheads="1"/>
          </p:cNvSpPr>
          <p:nvPr>
            <p:ph type="body" idx="1"/>
          </p:nvPr>
        </p:nvSpPr>
        <p:spPr>
          <a:xfrm>
            <a:off x="457200" y="3933825"/>
            <a:ext cx="8229600" cy="1008063"/>
          </a:xfrm>
        </p:spPr>
        <p:txBody>
          <a:bodyPr/>
          <a:lstStyle/>
          <a:p>
            <a:pPr algn="ctr">
              <a:buFontTx/>
              <a:buNone/>
            </a:pPr>
            <a:r>
              <a:rPr lang="el-GR">
                <a:solidFill>
                  <a:srgbClr val="CC3300"/>
                </a:solidFill>
              </a:rPr>
              <a:t>τέλος</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srcRect/>
          <a:stretch>
            <a:fillRect/>
          </a:stretch>
        </p:blipFill>
        <p:spPr bwMode="auto">
          <a:xfrm>
            <a:off x="684213" y="1557338"/>
            <a:ext cx="7620000" cy="4772025"/>
          </a:xfrm>
          <a:prstGeom prst="rect">
            <a:avLst/>
          </a:prstGeom>
          <a:noFill/>
          <a:ln w="9525">
            <a:noFill/>
            <a:miter lim="800000"/>
            <a:headEnd/>
            <a:tailEnd/>
          </a:ln>
          <a:effectLst/>
        </p:spPr>
      </p:pic>
      <p:sp>
        <p:nvSpPr>
          <p:cNvPr id="3074" name="Rectangle 2"/>
          <p:cNvSpPr>
            <a:spLocks noGrp="1" noChangeArrowheads="1"/>
          </p:cNvSpPr>
          <p:nvPr>
            <p:ph type="ctrTitle"/>
          </p:nvPr>
        </p:nvSpPr>
        <p:spPr>
          <a:xfrm>
            <a:off x="685800" y="0"/>
            <a:ext cx="7772400" cy="1628775"/>
          </a:xfrm>
        </p:spPr>
        <p:txBody>
          <a:bodyPr/>
          <a:lstStyle/>
          <a:p>
            <a:r>
              <a:rPr lang="el-GR"/>
              <a:t>Η ΟΙΚΟΝΟΜΙΚΗ ΖΩΗ ΚΑΤΑ ΤΗΝ ΠΕΡΙΟΔΟ 1922 - 1936</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a:lum bright="70000" contrast="-70000"/>
          </a:blip>
          <a:srcRect t="5582" r="8977"/>
          <a:stretch>
            <a:fillRect/>
          </a:stretch>
        </p:blipFill>
        <p:spPr bwMode="auto">
          <a:xfrm>
            <a:off x="1588" y="0"/>
            <a:ext cx="9142412" cy="6465888"/>
          </a:xfrm>
          <a:prstGeom prst="rect">
            <a:avLst/>
          </a:prstGeom>
          <a:noFill/>
          <a:ln w="9525">
            <a:noFill/>
            <a:miter lim="800000"/>
            <a:headEnd/>
            <a:tailEnd/>
          </a:ln>
          <a:effectLst/>
        </p:spPr>
      </p:pic>
      <p:sp>
        <p:nvSpPr>
          <p:cNvPr id="4098" name="Rectangle 2"/>
          <p:cNvSpPr>
            <a:spLocks noGrp="1" noChangeArrowheads="1"/>
          </p:cNvSpPr>
          <p:nvPr>
            <p:ph type="title"/>
          </p:nvPr>
        </p:nvSpPr>
        <p:spPr>
          <a:xfrm>
            <a:off x="457200" y="692150"/>
            <a:ext cx="8002588" cy="1296988"/>
          </a:xfrm>
        </p:spPr>
        <p:txBody>
          <a:bodyPr/>
          <a:lstStyle/>
          <a:p>
            <a:r>
              <a:rPr lang="el-GR" sz="2400" b="1">
                <a:solidFill>
                  <a:schemeClr val="accent2"/>
                </a:solidFill>
              </a:rPr>
              <a:t>ΚΑΤΑΣΤΡΟΦΗ ΤΟΥ 1922:</a:t>
            </a:r>
            <a:br>
              <a:rPr lang="el-GR" sz="2400" b="1">
                <a:solidFill>
                  <a:schemeClr val="accent2"/>
                </a:solidFill>
              </a:rPr>
            </a:br>
            <a:r>
              <a:rPr lang="el-GR" sz="2400" b="1">
                <a:solidFill>
                  <a:schemeClr val="accent2"/>
                </a:solidFill>
              </a:rPr>
              <a:t>ΜΕΤΑΒΟΛΗ ΤΩΝ ΔΕΔΟΜΕΝΩΝ ΤΗΣ ΕΛΛΗΝΙΚΗΣ ΚΟΙΝΩΝΙΑΣ</a:t>
            </a:r>
            <a:br>
              <a:rPr lang="el-GR" sz="2400" b="1">
                <a:solidFill>
                  <a:schemeClr val="accent2"/>
                </a:solidFill>
              </a:rPr>
            </a:br>
            <a:r>
              <a:rPr lang="el-GR" sz="2400" b="1">
                <a:solidFill>
                  <a:schemeClr val="accent2"/>
                </a:solidFill>
              </a:rPr>
              <a:t>ΑΦΙΞΗ ΚΑΙ ΑΠΟΚΑΤΑΣΤΑΣΗ ΡΕΥΜΑΤΟΣ ΠΡΟΣΦΥΓΩΝ</a:t>
            </a:r>
          </a:p>
        </p:txBody>
      </p:sp>
      <p:graphicFrame>
        <p:nvGraphicFramePr>
          <p:cNvPr id="4130" name="Group 34"/>
          <p:cNvGraphicFramePr>
            <a:graphicFrameLocks noGrp="1"/>
          </p:cNvGraphicFramePr>
          <p:nvPr>
            <p:ph idx="1"/>
          </p:nvPr>
        </p:nvGraphicFramePr>
        <p:xfrm>
          <a:off x="457200" y="2781300"/>
          <a:ext cx="8218488" cy="3816351"/>
        </p:xfrm>
        <a:graphic>
          <a:graphicData uri="http://schemas.openxmlformats.org/drawingml/2006/table">
            <a:tbl>
              <a:tblPr/>
              <a:tblGrid>
                <a:gridCol w="4110038"/>
                <a:gridCol w="4108450"/>
              </a:tblGrid>
              <a:tr h="690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1" i="0" u="none" strike="noStrike" cap="none" normalizeH="0" baseline="0" smtClean="0">
                          <a:ln>
                            <a:noFill/>
                          </a:ln>
                          <a:solidFill>
                            <a:schemeClr val="tx1"/>
                          </a:solidFill>
                          <a:effectLst/>
                          <a:latin typeface="Arial" charset="0"/>
                        </a:rPr>
                        <a:t>ΑΦΙΞΗ</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1" i="0" u="none" strike="noStrike" cap="none" normalizeH="0" baseline="0" smtClean="0">
                          <a:ln>
                            <a:noFill/>
                          </a:ln>
                          <a:solidFill>
                            <a:schemeClr val="tx1"/>
                          </a:solidFill>
                          <a:effectLst/>
                          <a:latin typeface="Arial" charset="0"/>
                        </a:rPr>
                        <a:t>ΑΠΟΧΩΡΗΣΗ</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alpha val="50000"/>
                      </a:srgbClr>
                    </a:solidFill>
                  </a:tcPr>
                </a:tc>
              </a:tr>
              <a:tr h="1944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smtClean="0">
                          <a:ln>
                            <a:noFill/>
                          </a:ln>
                          <a:solidFill>
                            <a:schemeClr val="tx1"/>
                          </a:solidFill>
                          <a:effectLst/>
                          <a:latin typeface="Arial" charset="0"/>
                        </a:rPr>
                        <a:t>1.230.000 Έλληνες χριστιανοί</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smtClean="0">
                          <a:ln>
                            <a:noFill/>
                          </a:ln>
                          <a:solidFill>
                            <a:schemeClr val="tx1"/>
                          </a:solidFill>
                          <a:effectLst/>
                          <a:latin typeface="Arial" charset="0"/>
                        </a:rPr>
                        <a:t>45.000 Αρμένιοι</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smtClean="0">
                          <a:ln>
                            <a:noFill/>
                          </a:ln>
                          <a:solidFill>
                            <a:schemeClr val="tx1"/>
                          </a:solidFill>
                          <a:effectLst/>
                          <a:latin typeface="Arial" charset="0"/>
                        </a:rPr>
                        <a:t>610.000 Μουσουλμάνοι</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alpha val="50000"/>
                      </a:srgbClr>
                    </a:solidFill>
                  </a:tcPr>
                </a:tc>
              </a:tr>
              <a:tr h="1181100">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smtClean="0">
                          <a:ln>
                            <a:noFill/>
                          </a:ln>
                          <a:solidFill>
                            <a:schemeClr val="tx1"/>
                          </a:solidFill>
                          <a:effectLst/>
                          <a:latin typeface="Arial" charset="0"/>
                        </a:rPr>
                        <a:t>Ανατροπή ισορροπιών και δεδομένων της οικονομίας- κοινωνίας         ανάγκη για νέα αρχή</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CFF">
                        <a:alpha val="50000"/>
                      </a:srgbClr>
                    </a:solidFill>
                  </a:tcPr>
                </a:tc>
                <a:tc hMerge="1">
                  <a:txBody>
                    <a:bodyPr/>
                    <a:lstStyle/>
                    <a:p>
                      <a:endParaRPr lang="el-GR"/>
                    </a:p>
                  </a:txBody>
                  <a:tcPr/>
                </a:tc>
              </a:tr>
            </a:tbl>
          </a:graphicData>
        </a:graphic>
      </p:graphicFrame>
      <p:sp>
        <p:nvSpPr>
          <p:cNvPr id="4131" name="Rectangle 35"/>
          <p:cNvSpPr>
            <a:spLocks noChangeArrowheads="1"/>
          </p:cNvSpPr>
          <p:nvPr/>
        </p:nvSpPr>
        <p:spPr bwMode="auto">
          <a:xfrm>
            <a:off x="250825" y="0"/>
            <a:ext cx="576263" cy="549275"/>
          </a:xfrm>
          <a:prstGeom prst="rect">
            <a:avLst/>
          </a:prstGeom>
          <a:solidFill>
            <a:schemeClr val="accent1"/>
          </a:solidFill>
          <a:ln w="9525">
            <a:solidFill>
              <a:schemeClr val="tx1"/>
            </a:solidFill>
            <a:miter lim="800000"/>
            <a:headEnd/>
            <a:tailEnd/>
          </a:ln>
          <a:effectLst/>
        </p:spPr>
        <p:txBody>
          <a:bodyPr wrap="none" anchor="ctr"/>
          <a:lstStyle/>
          <a:p>
            <a:pPr algn="ctr"/>
            <a:r>
              <a:rPr lang="el-GR" b="1"/>
              <a:t>1</a:t>
            </a:r>
          </a:p>
        </p:txBody>
      </p:sp>
      <p:sp>
        <p:nvSpPr>
          <p:cNvPr id="4132" name="Line 36"/>
          <p:cNvSpPr>
            <a:spLocks noChangeShapeType="1"/>
          </p:cNvSpPr>
          <p:nvPr/>
        </p:nvSpPr>
        <p:spPr bwMode="auto">
          <a:xfrm>
            <a:off x="4211638" y="6165850"/>
            <a:ext cx="576262" cy="0"/>
          </a:xfrm>
          <a:prstGeom prst="line">
            <a:avLst/>
          </a:prstGeom>
          <a:noFill/>
          <a:ln w="9525">
            <a:solidFill>
              <a:schemeClr val="tx1"/>
            </a:solidFill>
            <a:round/>
            <a:headEnd/>
            <a:tailEnd type="triangle" w="med" len="med"/>
          </a:ln>
          <a:effectLst/>
        </p:spPr>
        <p:txBody>
          <a:bodyPr/>
          <a:lstStyle/>
          <a:p>
            <a:endParaRPr lang="el-G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lum bright="70000" contrast="-70000"/>
          </a:blip>
          <a:srcRect/>
          <a:stretch>
            <a:fillRect/>
          </a:stretch>
        </p:blipFill>
        <p:spPr bwMode="auto">
          <a:xfrm>
            <a:off x="0" y="1131888"/>
            <a:ext cx="9144000" cy="5726112"/>
          </a:xfrm>
          <a:prstGeom prst="rect">
            <a:avLst/>
          </a:prstGeom>
          <a:noFill/>
          <a:ln w="9525">
            <a:noFill/>
            <a:miter lim="800000"/>
            <a:headEnd/>
            <a:tailEnd/>
          </a:ln>
          <a:effectLst/>
        </p:spPr>
      </p:pic>
      <p:sp>
        <p:nvSpPr>
          <p:cNvPr id="11268" name="Rectangle 4"/>
          <p:cNvSpPr>
            <a:spLocks noGrp="1" noChangeArrowheads="1"/>
          </p:cNvSpPr>
          <p:nvPr>
            <p:ph type="title"/>
          </p:nvPr>
        </p:nvSpPr>
        <p:spPr>
          <a:xfrm>
            <a:off x="0" y="274638"/>
            <a:ext cx="9144000" cy="6583362"/>
          </a:xfrm>
        </p:spPr>
        <p:txBody>
          <a:bodyPr/>
          <a:lstStyle/>
          <a:p>
            <a:r>
              <a:rPr lang="el-GR" sz="3600" b="1"/>
              <a:t>Άφιξη των προσφύγων</a:t>
            </a:r>
            <a:br>
              <a:rPr lang="el-GR" sz="3600" b="1"/>
            </a:br>
            <a:r>
              <a:rPr lang="el-GR" sz="3600" b="1">
                <a:solidFill>
                  <a:srgbClr val="006600"/>
                </a:solidFill>
              </a:rPr>
              <a:t>1. ανθρώπινη τραγωδία</a:t>
            </a:r>
            <a:br>
              <a:rPr lang="el-GR" sz="3600" b="1">
                <a:solidFill>
                  <a:srgbClr val="006600"/>
                </a:solidFill>
              </a:rPr>
            </a:br>
            <a:r>
              <a:rPr lang="el-GR" sz="3600" b="1">
                <a:solidFill>
                  <a:srgbClr val="006600"/>
                </a:solidFill>
              </a:rPr>
              <a:t>2.καταλύτης στη δυναμική της κοινωνίας</a:t>
            </a:r>
            <a:r>
              <a:rPr lang="el-GR" sz="3600" b="1"/>
              <a:t/>
            </a:r>
            <a:br>
              <a:rPr lang="el-GR" sz="3600" b="1"/>
            </a:br>
            <a:r>
              <a:rPr lang="el-GR" sz="3600" b="1" u="sng"/>
              <a:t>όμως</a:t>
            </a:r>
            <a:br>
              <a:rPr lang="el-GR" sz="3600" b="1" u="sng"/>
            </a:br>
            <a:r>
              <a:rPr lang="el-GR" sz="3600" b="1"/>
              <a:t>έπρεπε να ξεπεραστούν </a:t>
            </a:r>
            <a:br>
              <a:rPr lang="el-GR" sz="3600" b="1"/>
            </a:br>
            <a:r>
              <a:rPr lang="el-GR" sz="3600" b="1">
                <a:solidFill>
                  <a:srgbClr val="CC3300"/>
                </a:solidFill>
              </a:rPr>
              <a:t>α. οι ανεπάρκειες της διοίκησης</a:t>
            </a:r>
            <a:br>
              <a:rPr lang="el-GR" sz="3600" b="1">
                <a:solidFill>
                  <a:srgbClr val="CC3300"/>
                </a:solidFill>
              </a:rPr>
            </a:br>
            <a:r>
              <a:rPr lang="el-GR" sz="3600" b="1">
                <a:solidFill>
                  <a:srgbClr val="CC3300"/>
                </a:solidFill>
              </a:rPr>
              <a:t>β. οι ασθένειες (φυματίωση-ελονοσία)</a:t>
            </a:r>
            <a:r>
              <a:rPr lang="el-GR" sz="3600" b="1">
                <a:solidFill>
                  <a:srgbClr val="006600"/>
                </a:solidFill>
              </a:rPr>
              <a:t> </a:t>
            </a:r>
            <a:br>
              <a:rPr lang="el-GR" sz="3600" b="1">
                <a:solidFill>
                  <a:srgbClr val="006600"/>
                </a:solidFill>
              </a:rPr>
            </a:br>
            <a:r>
              <a:rPr lang="el-GR" sz="3600" b="1"/>
              <a:t/>
            </a:r>
            <a:br>
              <a:rPr lang="el-GR" sz="3600" b="1"/>
            </a:br>
            <a:r>
              <a:rPr lang="el-GR" sz="3600" b="1"/>
              <a:t>  </a:t>
            </a:r>
            <a:br>
              <a:rPr lang="el-GR" sz="3600" b="1"/>
            </a:br>
            <a:r>
              <a:rPr lang="el-GR" sz="3600" b="1">
                <a:solidFill>
                  <a:srgbClr val="800080"/>
                </a:solidFill>
              </a:rPr>
              <a:t>ανάγκη για επείγουσες παρεμβάσεις</a:t>
            </a:r>
          </a:p>
        </p:txBody>
      </p:sp>
      <p:sp>
        <p:nvSpPr>
          <p:cNvPr id="11270" name="Line 6"/>
          <p:cNvSpPr>
            <a:spLocks noChangeShapeType="1"/>
          </p:cNvSpPr>
          <p:nvPr/>
        </p:nvSpPr>
        <p:spPr bwMode="auto">
          <a:xfrm>
            <a:off x="4716463" y="4868863"/>
            <a:ext cx="0" cy="865187"/>
          </a:xfrm>
          <a:prstGeom prst="line">
            <a:avLst/>
          </a:prstGeom>
          <a:noFill/>
          <a:ln w="9525">
            <a:solidFill>
              <a:schemeClr val="tx1"/>
            </a:solidFill>
            <a:round/>
            <a:headEnd/>
            <a:tailEnd type="triangle" w="med" len="med"/>
          </a:ln>
          <a:effectLst/>
        </p:spPr>
        <p:txBody>
          <a:bodyPr/>
          <a:lstStyle/>
          <a:p>
            <a:endParaRPr lang="el-GR"/>
          </a:p>
        </p:txBody>
      </p:sp>
      <p:sp>
        <p:nvSpPr>
          <p:cNvPr id="11271" name="Rectangle 7"/>
          <p:cNvSpPr>
            <a:spLocks noChangeArrowheads="1"/>
          </p:cNvSpPr>
          <p:nvPr/>
        </p:nvSpPr>
        <p:spPr bwMode="auto">
          <a:xfrm>
            <a:off x="250825" y="260350"/>
            <a:ext cx="649288" cy="647700"/>
          </a:xfrm>
          <a:prstGeom prst="rect">
            <a:avLst/>
          </a:prstGeom>
          <a:solidFill>
            <a:schemeClr val="accent1"/>
          </a:solidFill>
          <a:ln w="9525">
            <a:solidFill>
              <a:schemeClr val="tx1"/>
            </a:solidFill>
            <a:miter lim="800000"/>
            <a:headEnd/>
            <a:tailEnd/>
          </a:ln>
          <a:effectLst/>
        </p:spPr>
        <p:txBody>
          <a:bodyPr wrap="none" anchor="ctr"/>
          <a:lstStyle/>
          <a:p>
            <a:pPr algn="ctr"/>
            <a:r>
              <a:rPr lang="el-GR" b="1"/>
              <a:t>2</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lum bright="70000" contrast="-70000"/>
          </a:blip>
          <a:srcRect/>
          <a:stretch>
            <a:fillRect/>
          </a:stretch>
        </p:blipFill>
        <p:spPr bwMode="auto">
          <a:xfrm>
            <a:off x="0" y="1131888"/>
            <a:ext cx="9144000" cy="5726112"/>
          </a:xfrm>
          <a:prstGeom prst="rect">
            <a:avLst/>
          </a:prstGeom>
          <a:noFill/>
          <a:ln w="9525">
            <a:noFill/>
            <a:miter lim="800000"/>
            <a:headEnd/>
            <a:tailEnd/>
          </a:ln>
          <a:effectLst/>
        </p:spPr>
      </p:pic>
      <p:sp>
        <p:nvSpPr>
          <p:cNvPr id="12291" name="Rectangle 3"/>
          <p:cNvSpPr>
            <a:spLocks noGrp="1" noChangeArrowheads="1"/>
          </p:cNvSpPr>
          <p:nvPr>
            <p:ph type="title"/>
          </p:nvPr>
        </p:nvSpPr>
        <p:spPr>
          <a:xfrm>
            <a:off x="457200" y="274638"/>
            <a:ext cx="8291513" cy="1785937"/>
          </a:xfrm>
        </p:spPr>
        <p:txBody>
          <a:bodyPr/>
          <a:lstStyle/>
          <a:p>
            <a:r>
              <a:rPr lang="el-GR" sz="4000" b="1">
                <a:solidFill>
                  <a:srgbClr val="006600"/>
                </a:solidFill>
              </a:rPr>
              <a:t>ΣΥΣΚΟΤΙΖΟΥΝ ΤΗΝ ΑΠΟΤΕΛΕΣΜΑΤΙΚΟΤΗΤΑ ΤΟΥ ΚΡΑΤΟΥΣ:</a:t>
            </a:r>
          </a:p>
        </p:txBody>
      </p:sp>
      <p:sp>
        <p:nvSpPr>
          <p:cNvPr id="12292" name="Rectangle 4"/>
          <p:cNvSpPr>
            <a:spLocks noGrp="1" noChangeArrowheads="1"/>
          </p:cNvSpPr>
          <p:nvPr>
            <p:ph type="body" idx="1"/>
          </p:nvPr>
        </p:nvSpPr>
        <p:spPr>
          <a:xfrm>
            <a:off x="457200" y="2924175"/>
            <a:ext cx="8229600" cy="3673475"/>
          </a:xfrm>
        </p:spPr>
        <p:txBody>
          <a:bodyPr/>
          <a:lstStyle/>
          <a:p>
            <a:r>
              <a:rPr lang="el-GR" sz="3600" b="1">
                <a:solidFill>
                  <a:srgbClr val="CC3300"/>
                </a:solidFill>
              </a:rPr>
              <a:t>1. Πολιτική αστάθεια</a:t>
            </a:r>
          </a:p>
          <a:p>
            <a:r>
              <a:rPr lang="el-GR" sz="3600" b="1">
                <a:solidFill>
                  <a:srgbClr val="CC3300"/>
                </a:solidFill>
              </a:rPr>
              <a:t>2.Μίση του διχασμού</a:t>
            </a:r>
          </a:p>
          <a:p>
            <a:r>
              <a:rPr lang="el-GR" sz="3600" b="1">
                <a:solidFill>
                  <a:srgbClr val="CC3300"/>
                </a:solidFill>
              </a:rPr>
              <a:t>3.Ανακήρυξη της δημοκρατίας</a:t>
            </a:r>
          </a:p>
          <a:p>
            <a:r>
              <a:rPr lang="el-GR" sz="3600" b="1">
                <a:solidFill>
                  <a:srgbClr val="CC3300"/>
                </a:solidFill>
              </a:rPr>
              <a:t>4. Επεμβάσεις στρατού – απόπειρες πραξικοπημάτων</a:t>
            </a:r>
          </a:p>
        </p:txBody>
      </p:sp>
      <p:sp>
        <p:nvSpPr>
          <p:cNvPr id="12293" name="Rectangle 5"/>
          <p:cNvSpPr>
            <a:spLocks noChangeArrowheads="1"/>
          </p:cNvSpPr>
          <p:nvPr/>
        </p:nvSpPr>
        <p:spPr bwMode="auto">
          <a:xfrm>
            <a:off x="323850" y="260350"/>
            <a:ext cx="576263" cy="576263"/>
          </a:xfrm>
          <a:prstGeom prst="rect">
            <a:avLst/>
          </a:prstGeom>
          <a:solidFill>
            <a:schemeClr val="accent1"/>
          </a:solidFill>
          <a:ln w="9525">
            <a:solidFill>
              <a:schemeClr val="tx1"/>
            </a:solidFill>
            <a:miter lim="800000"/>
            <a:headEnd/>
            <a:tailEnd/>
          </a:ln>
          <a:effectLst/>
        </p:spPr>
        <p:txBody>
          <a:bodyPr wrap="none" anchor="ctr"/>
          <a:lstStyle/>
          <a:p>
            <a:pPr algn="ctr"/>
            <a:r>
              <a:rPr lang="el-GR" b="1"/>
              <a:t>2</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lum bright="70000" contrast="-70000"/>
          </a:blip>
          <a:srcRect/>
          <a:stretch>
            <a:fillRect/>
          </a:stretch>
        </p:blipFill>
        <p:spPr bwMode="auto">
          <a:xfrm>
            <a:off x="0" y="1131888"/>
            <a:ext cx="9144000" cy="5726112"/>
          </a:xfrm>
          <a:prstGeom prst="rect">
            <a:avLst/>
          </a:prstGeom>
          <a:noFill/>
          <a:ln w="9525">
            <a:noFill/>
            <a:miter lim="800000"/>
            <a:headEnd/>
            <a:tailEnd/>
          </a:ln>
          <a:effectLst/>
        </p:spPr>
      </p:pic>
      <p:sp>
        <p:nvSpPr>
          <p:cNvPr id="10244" name="Rectangle 4"/>
          <p:cNvSpPr>
            <a:spLocks noGrp="1" noChangeArrowheads="1"/>
          </p:cNvSpPr>
          <p:nvPr>
            <p:ph type="title"/>
          </p:nvPr>
        </p:nvSpPr>
        <p:spPr>
          <a:xfrm>
            <a:off x="457200" y="274638"/>
            <a:ext cx="8229600" cy="1282700"/>
          </a:xfrm>
        </p:spPr>
        <p:txBody>
          <a:bodyPr>
            <a:normAutofit fontScale="90000"/>
          </a:bodyPr>
          <a:lstStyle/>
          <a:p>
            <a:r>
              <a:rPr lang="el-GR" sz="4000" b="1">
                <a:solidFill>
                  <a:srgbClr val="800080"/>
                </a:solidFill>
              </a:rPr>
              <a:t>Χαρακτηρισμός αποτελεσματικότητας του κράτους</a:t>
            </a:r>
            <a:r>
              <a:rPr lang="el-GR" sz="3200" b="1">
                <a:solidFill>
                  <a:srgbClr val="800080"/>
                </a:solidFill>
              </a:rPr>
              <a:t>:</a:t>
            </a:r>
          </a:p>
        </p:txBody>
      </p:sp>
      <p:sp>
        <p:nvSpPr>
          <p:cNvPr id="10245" name="Rectangle 5"/>
          <p:cNvSpPr>
            <a:spLocks noGrp="1" noChangeArrowheads="1"/>
          </p:cNvSpPr>
          <p:nvPr>
            <p:ph type="body" idx="1"/>
          </p:nvPr>
        </p:nvSpPr>
        <p:spPr>
          <a:xfrm>
            <a:off x="250825" y="2205038"/>
            <a:ext cx="8497888" cy="3921125"/>
          </a:xfrm>
        </p:spPr>
        <p:txBody>
          <a:bodyPr/>
          <a:lstStyle/>
          <a:p>
            <a:r>
              <a:rPr lang="el-GR" sz="3600" b="1">
                <a:solidFill>
                  <a:srgbClr val="CC3300"/>
                </a:solidFill>
              </a:rPr>
              <a:t>Μάλλον </a:t>
            </a:r>
            <a:r>
              <a:rPr lang="el-GR" sz="3600" b="1" u="sng">
                <a:solidFill>
                  <a:srgbClr val="CC3300"/>
                </a:solidFill>
              </a:rPr>
              <a:t>επαρκής</a:t>
            </a:r>
            <a:r>
              <a:rPr lang="el-GR" sz="3600" b="1">
                <a:solidFill>
                  <a:srgbClr val="CC3300"/>
                </a:solidFill>
              </a:rPr>
              <a:t> σε σχέση με το μέγεθος του προβλήματος γιατί </a:t>
            </a:r>
            <a:r>
              <a:rPr lang="el-GR" sz="3600" b="1" u="sng">
                <a:solidFill>
                  <a:srgbClr val="CC3300"/>
                </a:solidFill>
              </a:rPr>
              <a:t>αξιοποίησε τις μουσουλμανικές περιουσίες</a:t>
            </a:r>
            <a:r>
              <a:rPr lang="el-GR" sz="3600" b="1">
                <a:solidFill>
                  <a:srgbClr val="CC3300"/>
                </a:solidFill>
              </a:rPr>
              <a:t> = 5-10 δισεκατομμύρια δρχ.</a:t>
            </a:r>
          </a:p>
          <a:p>
            <a:r>
              <a:rPr lang="el-GR" sz="3600" b="1">
                <a:solidFill>
                  <a:srgbClr val="CC3300"/>
                </a:solidFill>
              </a:rPr>
              <a:t>Εξωτερική βοήθεια : λειτουργεί συμπληρωματικά</a:t>
            </a:r>
          </a:p>
        </p:txBody>
      </p:sp>
      <p:sp>
        <p:nvSpPr>
          <p:cNvPr id="10246" name="Rectangle 6"/>
          <p:cNvSpPr>
            <a:spLocks noChangeArrowheads="1"/>
          </p:cNvSpPr>
          <p:nvPr/>
        </p:nvSpPr>
        <p:spPr bwMode="auto">
          <a:xfrm>
            <a:off x="179388" y="260350"/>
            <a:ext cx="647700" cy="720725"/>
          </a:xfrm>
          <a:prstGeom prst="rect">
            <a:avLst/>
          </a:prstGeom>
          <a:solidFill>
            <a:schemeClr val="accent1"/>
          </a:solidFill>
          <a:ln w="9525">
            <a:solidFill>
              <a:schemeClr val="tx1"/>
            </a:solidFill>
            <a:miter lim="800000"/>
            <a:headEnd/>
            <a:tailEnd/>
          </a:ln>
          <a:effectLst/>
        </p:spPr>
        <p:txBody>
          <a:bodyPr wrap="none" anchor="ctr"/>
          <a:lstStyle/>
          <a:p>
            <a:pPr algn="ctr"/>
            <a:r>
              <a:rPr lang="el-GR" b="1"/>
              <a:t>2</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lum bright="70000" contrast="-70000"/>
          </a:blip>
          <a:srcRect/>
          <a:stretch>
            <a:fillRect/>
          </a:stretch>
        </p:blipFill>
        <p:spPr bwMode="auto">
          <a:xfrm>
            <a:off x="0" y="1131888"/>
            <a:ext cx="9144000" cy="5726112"/>
          </a:xfrm>
          <a:prstGeom prst="rect">
            <a:avLst/>
          </a:prstGeom>
          <a:noFill/>
          <a:ln w="9525">
            <a:noFill/>
            <a:miter lim="800000"/>
            <a:headEnd/>
            <a:tailEnd/>
          </a:ln>
          <a:effectLst/>
        </p:spPr>
      </p:pic>
      <p:sp>
        <p:nvSpPr>
          <p:cNvPr id="9219" name="Rectangle 3"/>
          <p:cNvSpPr>
            <a:spLocks noGrp="1" noChangeArrowheads="1"/>
          </p:cNvSpPr>
          <p:nvPr>
            <p:ph type="ctrTitle"/>
          </p:nvPr>
        </p:nvSpPr>
        <p:spPr>
          <a:xfrm>
            <a:off x="685800" y="2349500"/>
            <a:ext cx="7772400" cy="2519363"/>
          </a:xfrm>
        </p:spPr>
        <p:txBody>
          <a:bodyPr/>
          <a:lstStyle/>
          <a:p>
            <a:r>
              <a:rPr lang="el-GR">
                <a:solidFill>
                  <a:srgbClr val="800080"/>
                </a:solidFill>
              </a:rPr>
              <a:t>τέλος</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image.slidesharecdn.com/random-120915141852-phpapp01/95/-3-728.jpg?cb=1347718837"/>
          <p:cNvPicPr>
            <a:picLocks noChangeAspect="1" noChangeArrowheads="1"/>
          </p:cNvPicPr>
          <p:nvPr/>
        </p:nvPicPr>
        <p:blipFill>
          <a:blip r:embed="rId2"/>
          <a:srcRect/>
          <a:stretch>
            <a:fillRect/>
          </a:stretch>
        </p:blipFill>
        <p:spPr bwMode="auto">
          <a:xfrm>
            <a:off x="642910" y="500042"/>
            <a:ext cx="7929618" cy="5486403"/>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lum bright="70000" contrast="-70000"/>
          </a:blip>
          <a:srcRect/>
          <a:stretch>
            <a:fillRect/>
          </a:stretch>
        </p:blipFill>
        <p:spPr bwMode="auto">
          <a:xfrm>
            <a:off x="2555875" y="0"/>
            <a:ext cx="4464050" cy="6858000"/>
          </a:xfrm>
          <a:prstGeom prst="rect">
            <a:avLst/>
          </a:prstGeom>
          <a:noFill/>
          <a:ln w="9525">
            <a:noFill/>
            <a:miter lim="800000"/>
            <a:headEnd/>
            <a:tailEnd/>
          </a:ln>
          <a:effectLst/>
        </p:spPr>
      </p:pic>
      <p:sp>
        <p:nvSpPr>
          <p:cNvPr id="7171" name="Rectangle 3"/>
          <p:cNvSpPr>
            <a:spLocks noGrp="1" noChangeArrowheads="1"/>
          </p:cNvSpPr>
          <p:nvPr>
            <p:ph type="ctrTitle"/>
          </p:nvPr>
        </p:nvSpPr>
        <p:spPr/>
        <p:txBody>
          <a:bodyPr/>
          <a:lstStyle/>
          <a:p>
            <a:r>
              <a:rPr lang="el-GR" sz="4000"/>
              <a:t>6. Η ΕΛΛΗΝΙΚΗ ΟΙΚΟΝΟΜΙΑ ΚΑΤΑ ΤΗΝ ΠΕΡΙΟΔΟ ΤΟΥ ΜΕΣΟΠΟΛΕΜΟΥ</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lum bright="70000" contrast="-70000"/>
          </a:blip>
          <a:srcRect/>
          <a:stretch>
            <a:fillRect/>
          </a:stretch>
        </p:blipFill>
        <p:spPr bwMode="auto">
          <a:xfrm>
            <a:off x="2555875" y="0"/>
            <a:ext cx="4464050" cy="6858000"/>
          </a:xfrm>
          <a:prstGeom prst="rect">
            <a:avLst/>
          </a:prstGeom>
          <a:noFill/>
          <a:ln w="9525">
            <a:noFill/>
            <a:miter lim="800000"/>
            <a:headEnd/>
            <a:tailEnd/>
          </a:ln>
          <a:effectLst/>
        </p:spPr>
      </p:pic>
      <p:sp>
        <p:nvSpPr>
          <p:cNvPr id="3076" name="Rectangle 4"/>
          <p:cNvSpPr>
            <a:spLocks noGrp="1" noChangeArrowheads="1"/>
          </p:cNvSpPr>
          <p:nvPr>
            <p:ph type="subTitle" idx="1"/>
          </p:nvPr>
        </p:nvSpPr>
        <p:spPr>
          <a:xfrm>
            <a:off x="1371600" y="5949950"/>
            <a:ext cx="6400800" cy="574675"/>
          </a:xfrm>
        </p:spPr>
        <p:txBody>
          <a:bodyPr>
            <a:normAutofit lnSpcReduction="10000"/>
          </a:bodyPr>
          <a:lstStyle/>
          <a:p>
            <a:pPr>
              <a:lnSpc>
                <a:spcPct val="80000"/>
              </a:lnSpc>
            </a:pPr>
            <a:r>
              <a:rPr lang="el-GR" sz="2000" b="1">
                <a:solidFill>
                  <a:srgbClr val="FF0000"/>
                </a:solidFill>
              </a:rPr>
              <a:t>(είχε λύσει προβλήματα που ταλαιπωρούσαν τα Βαλκανικά κράτη )</a:t>
            </a:r>
          </a:p>
        </p:txBody>
      </p:sp>
      <p:graphicFrame>
        <p:nvGraphicFramePr>
          <p:cNvPr id="3109" name="Group 37"/>
          <p:cNvGraphicFramePr>
            <a:graphicFrameLocks noGrp="1"/>
          </p:cNvGraphicFramePr>
          <p:nvPr/>
        </p:nvGraphicFramePr>
        <p:xfrm>
          <a:off x="1116013" y="476250"/>
          <a:ext cx="7200900" cy="4709733"/>
        </p:xfrm>
        <a:graphic>
          <a:graphicData uri="http://schemas.openxmlformats.org/drawingml/2006/table">
            <a:tbl>
              <a:tblPr/>
              <a:tblGrid>
                <a:gridCol w="1704975"/>
                <a:gridCol w="5495925"/>
              </a:tblGrid>
              <a:tr h="1096963">
                <a:tc row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3600" b="1" i="0" u="none" strike="noStrike" cap="none" normalizeH="0" baseline="0" smtClean="0">
                          <a:ln>
                            <a:noFill/>
                          </a:ln>
                          <a:solidFill>
                            <a:schemeClr val="accent2"/>
                          </a:solidFill>
                          <a:effectLst/>
                          <a:latin typeface="Arial" charset="0"/>
                        </a:rPr>
                        <a:t>ΠΛΕΟΝΕΚΤΗΜΑΤΑ</a:t>
                      </a:r>
                    </a:p>
                  </a:txBody>
                  <a:tcPr marL="90000" marR="90000" marT="46800" marB="46800" vert="eaVert"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1" i="0" u="none" strike="noStrike" cap="none" normalizeH="0" baseline="0" smtClean="0">
                          <a:ln>
                            <a:noFill/>
                          </a:ln>
                          <a:solidFill>
                            <a:schemeClr val="hlink"/>
                          </a:solidFill>
                          <a:effectLst/>
                          <a:latin typeface="Arial" charset="0"/>
                        </a:rPr>
                        <a:t>1.Εθνική ομογενοποίηση</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1" i="0" u="none" strike="noStrike" cap="none" normalizeH="0" baseline="0" smtClean="0">
                          <a:ln>
                            <a:noFill/>
                          </a:ln>
                          <a:solidFill>
                            <a:schemeClr val="hlink"/>
                          </a:solidFill>
                          <a:effectLst/>
                          <a:latin typeface="Arial" charset="0"/>
                        </a:rPr>
                        <a:t>Μειονότητες       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58863">
                <a:tc vMerge="1">
                  <a:txBody>
                    <a:bodyPr/>
                    <a:lstStyle/>
                    <a:p>
                      <a:endParaRPr lang="el-GR"/>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1" i="0" u="none" strike="noStrike" cap="none" normalizeH="0" baseline="0" smtClean="0">
                          <a:ln>
                            <a:noFill/>
                          </a:ln>
                          <a:solidFill>
                            <a:srgbClr val="CC3300"/>
                          </a:solidFill>
                          <a:effectLst/>
                          <a:latin typeface="Arial" charset="0"/>
                        </a:rPr>
                        <a:t>2.Ολοκλήρωση αγροτικής μεταρρύθμισης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96963">
                <a:tc vMerge="1">
                  <a:txBody>
                    <a:bodyPr/>
                    <a:lstStyle/>
                    <a:p>
                      <a:endParaRPr lang="el-GR"/>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1" i="0" u="none" strike="noStrike" cap="none" normalizeH="0" baseline="0" smtClean="0">
                          <a:ln>
                            <a:noFill/>
                          </a:ln>
                          <a:solidFill>
                            <a:srgbClr val="9900CC"/>
                          </a:solidFill>
                          <a:effectLst/>
                          <a:latin typeface="Arial" charset="0"/>
                        </a:rPr>
                        <a:t>3.Προώθηση αστικοποίησης</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1" i="0" u="none" strike="noStrike" cap="none" normalizeH="0" baseline="0" smtClean="0">
                          <a:ln>
                            <a:noFill/>
                          </a:ln>
                          <a:solidFill>
                            <a:srgbClr val="9900CC"/>
                          </a:solidFill>
                          <a:effectLst/>
                          <a:latin typeface="Arial" charset="0"/>
                        </a:rPr>
                        <a:t>1/3 στα αστικά κέντρα</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58863">
                <a:tc vMerge="1">
                  <a:txBody>
                    <a:bodyPr/>
                    <a:lstStyle/>
                    <a:p>
                      <a:endParaRPr lang="el-GR"/>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1" i="0" u="none" strike="noStrike" cap="none" normalizeH="0" baseline="0" smtClean="0">
                          <a:ln>
                            <a:noFill/>
                          </a:ln>
                          <a:solidFill>
                            <a:srgbClr val="666633"/>
                          </a:solidFill>
                          <a:effectLst/>
                          <a:latin typeface="Arial" charset="0"/>
                        </a:rPr>
                        <a:t>4.Βελτίωση υποδομών</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1" i="0" u="none" strike="noStrike" cap="none" normalizeH="0" baseline="0" smtClean="0">
                          <a:ln>
                            <a:noFill/>
                          </a:ln>
                          <a:solidFill>
                            <a:srgbClr val="666633"/>
                          </a:solidFill>
                          <a:effectLst/>
                          <a:latin typeface="Arial" charset="0"/>
                        </a:rPr>
                        <a:t>Υιοθέτηση αναπτυξιακών πολιτικών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104" name="Line 32"/>
          <p:cNvSpPr>
            <a:spLocks noChangeShapeType="1"/>
          </p:cNvSpPr>
          <p:nvPr/>
        </p:nvSpPr>
        <p:spPr bwMode="auto">
          <a:xfrm flipH="1">
            <a:off x="5003800" y="981075"/>
            <a:ext cx="358775" cy="215900"/>
          </a:xfrm>
          <a:prstGeom prst="line">
            <a:avLst/>
          </a:prstGeom>
          <a:noFill/>
          <a:ln w="9525">
            <a:solidFill>
              <a:schemeClr val="tx1"/>
            </a:solidFill>
            <a:round/>
            <a:headEnd/>
            <a:tailEnd/>
          </a:ln>
          <a:effectLst/>
        </p:spPr>
        <p:txBody>
          <a:bodyPr/>
          <a:lstStyle/>
          <a:p>
            <a:endParaRPr lang="el-GR"/>
          </a:p>
        </p:txBody>
      </p:sp>
      <p:sp>
        <p:nvSpPr>
          <p:cNvPr id="3105" name="Line 33"/>
          <p:cNvSpPr>
            <a:spLocks noChangeShapeType="1"/>
          </p:cNvSpPr>
          <p:nvPr/>
        </p:nvSpPr>
        <p:spPr bwMode="auto">
          <a:xfrm>
            <a:off x="5003800" y="1196975"/>
            <a:ext cx="358775" cy="215900"/>
          </a:xfrm>
          <a:prstGeom prst="line">
            <a:avLst/>
          </a:prstGeom>
          <a:noFill/>
          <a:ln w="9525">
            <a:solidFill>
              <a:schemeClr val="tx1"/>
            </a:solidFill>
            <a:round/>
            <a:headEnd/>
            <a:tailEnd/>
          </a:ln>
          <a:effectLst/>
        </p:spPr>
        <p:txBody>
          <a:bodyPr/>
          <a:lstStyle/>
          <a:p>
            <a:endParaRPr lang="el-GR"/>
          </a:p>
        </p:txBody>
      </p:sp>
      <p:sp>
        <p:nvSpPr>
          <p:cNvPr id="3110" name="AutoShape 38"/>
          <p:cNvSpPr>
            <a:spLocks noChangeArrowheads="1"/>
          </p:cNvSpPr>
          <p:nvPr/>
        </p:nvSpPr>
        <p:spPr bwMode="auto">
          <a:xfrm>
            <a:off x="4427538" y="5300663"/>
            <a:ext cx="485775" cy="576262"/>
          </a:xfrm>
          <a:prstGeom prst="downArrow">
            <a:avLst>
              <a:gd name="adj1" fmla="val 50000"/>
              <a:gd name="adj2" fmla="val 29657"/>
            </a:avLst>
          </a:prstGeom>
          <a:solidFill>
            <a:schemeClr val="accent1"/>
          </a:solidFill>
          <a:ln w="9525">
            <a:solidFill>
              <a:schemeClr val="tx1"/>
            </a:solidFill>
            <a:miter lim="800000"/>
            <a:headEnd/>
            <a:tailEnd/>
          </a:ln>
          <a:effectLst/>
        </p:spPr>
        <p:txBody>
          <a:bodyPr wrap="none" anchor="ctr"/>
          <a:lstStyle/>
          <a:p>
            <a:endParaRPr lang="el-GR"/>
          </a:p>
        </p:txBody>
      </p:sp>
      <p:sp>
        <p:nvSpPr>
          <p:cNvPr id="3111" name="Oval 39"/>
          <p:cNvSpPr>
            <a:spLocks noChangeArrowheads="1"/>
          </p:cNvSpPr>
          <p:nvPr/>
        </p:nvSpPr>
        <p:spPr bwMode="auto">
          <a:xfrm>
            <a:off x="250825" y="333375"/>
            <a:ext cx="576263" cy="576263"/>
          </a:xfrm>
          <a:prstGeom prst="ellipse">
            <a:avLst/>
          </a:prstGeom>
          <a:solidFill>
            <a:schemeClr val="accent1"/>
          </a:solidFill>
          <a:ln w="9525">
            <a:solidFill>
              <a:schemeClr val="tx1"/>
            </a:solidFill>
            <a:round/>
            <a:headEnd/>
            <a:tailEnd/>
          </a:ln>
          <a:effectLst/>
        </p:spPr>
        <p:txBody>
          <a:bodyPr wrap="none" anchor="ctr"/>
          <a:lstStyle/>
          <a:p>
            <a:pPr algn="ctr"/>
            <a:r>
              <a:rPr lang="el-GR" sz="2000" b="1"/>
              <a:t>1</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lum bright="70000" contrast="-70000"/>
          </a:blip>
          <a:srcRect/>
          <a:stretch>
            <a:fillRect/>
          </a:stretch>
        </p:blipFill>
        <p:spPr bwMode="auto">
          <a:xfrm>
            <a:off x="2555875" y="0"/>
            <a:ext cx="4464050" cy="6858000"/>
          </a:xfrm>
          <a:prstGeom prst="rect">
            <a:avLst/>
          </a:prstGeom>
          <a:noFill/>
          <a:ln w="9525">
            <a:noFill/>
            <a:miter lim="800000"/>
            <a:headEnd/>
            <a:tailEnd/>
          </a:ln>
          <a:effectLst/>
        </p:spPr>
      </p:pic>
      <p:sp>
        <p:nvSpPr>
          <p:cNvPr id="4100" name="Rectangle 4"/>
          <p:cNvSpPr>
            <a:spLocks noGrp="1" noChangeArrowheads="1"/>
          </p:cNvSpPr>
          <p:nvPr>
            <p:ph type="subTitle" idx="1"/>
          </p:nvPr>
        </p:nvSpPr>
        <p:spPr>
          <a:xfrm>
            <a:off x="1403350" y="6237288"/>
            <a:ext cx="6400800" cy="620712"/>
          </a:xfrm>
        </p:spPr>
        <p:txBody>
          <a:bodyPr/>
          <a:lstStyle/>
          <a:p>
            <a:pPr>
              <a:lnSpc>
                <a:spcPct val="80000"/>
              </a:lnSpc>
            </a:pPr>
            <a:r>
              <a:rPr lang="el-GR" sz="2800" b="1">
                <a:solidFill>
                  <a:srgbClr val="FF0000"/>
                </a:solidFill>
              </a:rPr>
              <a:t>ΘΕΤΙΚΗ ΟΙΚΟΝΟΜΙΚΗ ΠΟΡΕΙΑ</a:t>
            </a:r>
          </a:p>
        </p:txBody>
      </p:sp>
      <p:graphicFrame>
        <p:nvGraphicFramePr>
          <p:cNvPr id="4148" name="Group 52"/>
          <p:cNvGraphicFramePr>
            <a:graphicFrameLocks noGrp="1"/>
          </p:cNvGraphicFramePr>
          <p:nvPr/>
        </p:nvGraphicFramePr>
        <p:xfrm>
          <a:off x="971550" y="333375"/>
          <a:ext cx="7848600" cy="5194300"/>
        </p:xfrm>
        <a:graphic>
          <a:graphicData uri="http://schemas.openxmlformats.org/drawingml/2006/table">
            <a:tbl>
              <a:tblPr/>
              <a:tblGrid>
                <a:gridCol w="1079500"/>
                <a:gridCol w="6769100"/>
              </a:tblGrid>
              <a:tr h="1225550">
                <a:tc row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3600" b="1" i="0" u="none" strike="noStrike" cap="none" normalizeH="0" baseline="0" smtClean="0">
                          <a:ln>
                            <a:noFill/>
                          </a:ln>
                          <a:solidFill>
                            <a:schemeClr val="accent2"/>
                          </a:solidFill>
                          <a:effectLst/>
                          <a:latin typeface="Arial" charset="0"/>
                        </a:rPr>
                        <a:t>ΠΛΕΟΝΕΚΤΗΜΑΤΑ</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800" b="0" i="0" u="none" strike="noStrike" cap="none" normalizeH="0" baseline="0" smtClean="0">
                        <a:ln>
                          <a:noFill/>
                        </a:ln>
                        <a:solidFill>
                          <a:schemeClr val="tx1"/>
                        </a:solidFill>
                        <a:effectLst/>
                        <a:latin typeface="Arial" charset="0"/>
                      </a:endParaRPr>
                    </a:p>
                  </a:txBody>
                  <a:tcPr marL="90000" marR="90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1" i="0" u="none" strike="noStrike" cap="none" normalizeH="0" baseline="0" smtClean="0">
                          <a:ln>
                            <a:noFill/>
                          </a:ln>
                          <a:solidFill>
                            <a:srgbClr val="00CC00"/>
                          </a:solidFill>
                          <a:effectLst/>
                          <a:latin typeface="Arial" charset="0"/>
                        </a:rPr>
                        <a:t>5. Συγκέντρωση Ελλήνων στο πλαίσιο του εθνικού κράτους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7563">
                <a:tc vMerge="1">
                  <a:txBody>
                    <a:bodyPr/>
                    <a:lstStyle/>
                    <a:p>
                      <a:endParaRPr lang="el-GR"/>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1" i="0" u="none" strike="noStrike" cap="none" normalizeH="0" baseline="0" smtClean="0">
                          <a:ln>
                            <a:noFill/>
                          </a:ln>
                          <a:solidFill>
                            <a:srgbClr val="3333FF"/>
                          </a:solidFill>
                          <a:effectLst/>
                          <a:latin typeface="Arial" charset="0"/>
                        </a:rPr>
                        <a:t>6. Εξάλειψη ελληνικού κοσμοπολιτισμού</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5550">
                <a:tc vMerge="1">
                  <a:txBody>
                    <a:bodyPr/>
                    <a:lstStyle/>
                    <a:p>
                      <a:endParaRPr lang="el-GR"/>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1" i="0" u="none" strike="noStrike" cap="none" normalizeH="0" baseline="0" smtClean="0">
                          <a:ln>
                            <a:noFill/>
                          </a:ln>
                          <a:solidFill>
                            <a:srgbClr val="FF9900"/>
                          </a:solidFill>
                          <a:effectLst/>
                          <a:latin typeface="Arial" charset="0"/>
                        </a:rPr>
                        <a:t>7. Όλοι οι Έλληνες ενδιαφέρονται για την ανάπτυξη</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55750">
                <a:tc vMerge="1">
                  <a:txBody>
                    <a:bodyPr/>
                    <a:lstStyle/>
                    <a:p>
                      <a:endParaRPr lang="el-GR"/>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1" i="0" u="none" strike="noStrike" cap="none" normalizeH="0" baseline="0" smtClean="0">
                          <a:ln>
                            <a:noFill/>
                          </a:ln>
                          <a:solidFill>
                            <a:srgbClr val="FF00FF"/>
                          </a:solidFill>
                          <a:effectLst/>
                          <a:latin typeface="Arial" charset="0"/>
                        </a:rPr>
                        <a:t>8. Οι πρόσφυγες είχαν φέρει γνώσεις, πολιτισμό, διάθεση εργασίας: θεμέλιο για να ξαναδημιουργήσουν όσα έχασαν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147" name="AutoShape 51"/>
          <p:cNvSpPr>
            <a:spLocks noChangeArrowheads="1"/>
          </p:cNvSpPr>
          <p:nvPr/>
        </p:nvSpPr>
        <p:spPr bwMode="auto">
          <a:xfrm>
            <a:off x="4500563" y="5589588"/>
            <a:ext cx="485775" cy="576262"/>
          </a:xfrm>
          <a:prstGeom prst="downArrow">
            <a:avLst>
              <a:gd name="adj1" fmla="val 50000"/>
              <a:gd name="adj2" fmla="val 29657"/>
            </a:avLst>
          </a:prstGeom>
          <a:solidFill>
            <a:schemeClr val="accent1"/>
          </a:solidFill>
          <a:ln w="9525">
            <a:solidFill>
              <a:schemeClr val="tx1"/>
            </a:solidFill>
            <a:miter lim="800000"/>
            <a:headEnd/>
            <a:tailEnd/>
          </a:ln>
          <a:effectLst/>
        </p:spPr>
        <p:txBody>
          <a:bodyPr wrap="none" anchor="ctr"/>
          <a:lstStyle/>
          <a:p>
            <a:endParaRPr lang="el-GR"/>
          </a:p>
        </p:txBody>
      </p:sp>
      <p:sp>
        <p:nvSpPr>
          <p:cNvPr id="4149" name="Oval 53"/>
          <p:cNvSpPr>
            <a:spLocks noChangeArrowheads="1"/>
          </p:cNvSpPr>
          <p:nvPr/>
        </p:nvSpPr>
        <p:spPr bwMode="auto">
          <a:xfrm>
            <a:off x="250825" y="333375"/>
            <a:ext cx="649288" cy="574675"/>
          </a:xfrm>
          <a:prstGeom prst="ellipse">
            <a:avLst/>
          </a:prstGeom>
          <a:solidFill>
            <a:schemeClr val="accent1"/>
          </a:solidFill>
          <a:ln w="9525">
            <a:solidFill>
              <a:schemeClr val="tx1"/>
            </a:solidFill>
            <a:round/>
            <a:headEnd/>
            <a:tailEnd/>
          </a:ln>
          <a:effectLst/>
        </p:spPr>
        <p:txBody>
          <a:bodyPr wrap="none" anchor="ctr"/>
          <a:lstStyle/>
          <a:p>
            <a:pPr algn="ctr"/>
            <a:r>
              <a:rPr lang="el-GR" sz="2000" b="1"/>
              <a:t>1</a:t>
            </a:r>
          </a:p>
        </p:txBody>
      </p:sp>
      <p:sp>
        <p:nvSpPr>
          <p:cNvPr id="4150" name="Oval 54"/>
          <p:cNvSpPr>
            <a:spLocks noChangeArrowheads="1"/>
          </p:cNvSpPr>
          <p:nvPr/>
        </p:nvSpPr>
        <p:spPr bwMode="auto">
          <a:xfrm>
            <a:off x="250825" y="4005263"/>
            <a:ext cx="649288" cy="574675"/>
          </a:xfrm>
          <a:prstGeom prst="ellipse">
            <a:avLst/>
          </a:prstGeom>
          <a:solidFill>
            <a:schemeClr val="accent1"/>
          </a:solidFill>
          <a:ln w="9525">
            <a:solidFill>
              <a:schemeClr val="tx1"/>
            </a:solidFill>
            <a:round/>
            <a:headEnd/>
            <a:tailEnd/>
          </a:ln>
          <a:effectLst/>
        </p:spPr>
        <p:txBody>
          <a:bodyPr wrap="none" anchor="ctr"/>
          <a:lstStyle/>
          <a:p>
            <a:pPr algn="ctr"/>
            <a:r>
              <a:rPr lang="el-GR" sz="2000" b="1"/>
              <a:t>2</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lum bright="70000" contrast="-70000"/>
          </a:blip>
          <a:srcRect/>
          <a:stretch>
            <a:fillRect/>
          </a:stretch>
        </p:blipFill>
        <p:spPr bwMode="auto">
          <a:xfrm>
            <a:off x="2555875" y="0"/>
            <a:ext cx="4464050" cy="6858000"/>
          </a:xfrm>
          <a:prstGeom prst="rect">
            <a:avLst/>
          </a:prstGeom>
          <a:noFill/>
          <a:ln w="9525">
            <a:noFill/>
            <a:miter lim="800000"/>
            <a:headEnd/>
            <a:tailEnd/>
          </a:ln>
          <a:effectLst/>
        </p:spPr>
      </p:pic>
      <p:sp>
        <p:nvSpPr>
          <p:cNvPr id="5123" name="Rectangle 3"/>
          <p:cNvSpPr>
            <a:spLocks noGrp="1" noChangeArrowheads="1"/>
          </p:cNvSpPr>
          <p:nvPr>
            <p:ph type="ctrTitle"/>
          </p:nvPr>
        </p:nvSpPr>
        <p:spPr/>
        <p:txBody>
          <a:bodyPr/>
          <a:lstStyle/>
          <a:p>
            <a:r>
              <a:rPr lang="el-GR" sz="4800" b="1">
                <a:solidFill>
                  <a:srgbClr val="FF00FF"/>
                </a:solidFill>
              </a:rPr>
              <a:t>ΤΕΛΟΣ</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050" name="Rectangle 2"/>
          <p:cNvSpPr>
            <a:spLocks noGrp="1" noChangeArrowheads="1"/>
          </p:cNvSpPr>
          <p:nvPr>
            <p:ph type="ctrTitle"/>
          </p:nvPr>
        </p:nvSpPr>
        <p:spPr>
          <a:xfrm>
            <a:off x="685800" y="188913"/>
            <a:ext cx="7772400" cy="1079500"/>
          </a:xfrm>
        </p:spPr>
        <p:txBody>
          <a:bodyPr/>
          <a:lstStyle/>
          <a:p>
            <a:r>
              <a:rPr lang="el-GR" sz="4800" b="1"/>
              <a:t>7. Οι μεγάλες επενδύσεις</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lum bright="70000" contrast="-70000"/>
          </a:blip>
          <a:srcRect/>
          <a:stretch>
            <a:fillRect/>
          </a:stretch>
        </p:blipFill>
        <p:spPr bwMode="auto">
          <a:xfrm>
            <a:off x="0" y="0"/>
            <a:ext cx="9144000" cy="6858000"/>
          </a:xfrm>
          <a:prstGeom prst="rect">
            <a:avLst/>
          </a:prstGeom>
          <a:noFill/>
          <a:ln w="9525">
            <a:noFill/>
            <a:miter lim="800000"/>
            <a:headEnd/>
            <a:tailEnd/>
          </a:ln>
          <a:effectLst/>
        </p:spPr>
      </p:pic>
      <p:sp>
        <p:nvSpPr>
          <p:cNvPr id="3075" name="Rectangle 3"/>
          <p:cNvSpPr>
            <a:spLocks noGrp="1" noChangeArrowheads="1"/>
          </p:cNvSpPr>
          <p:nvPr>
            <p:ph type="ctrTitle"/>
          </p:nvPr>
        </p:nvSpPr>
        <p:spPr>
          <a:xfrm>
            <a:off x="611188" y="333375"/>
            <a:ext cx="7847012" cy="2303463"/>
          </a:xfrm>
        </p:spPr>
        <p:txBody>
          <a:bodyPr/>
          <a:lstStyle/>
          <a:p>
            <a:r>
              <a:rPr lang="el-GR"/>
              <a:t>Μικρασιατικός  πόλεμος</a:t>
            </a:r>
            <a:br>
              <a:rPr lang="el-GR"/>
            </a:br>
            <a:r>
              <a:rPr lang="el-GR"/>
              <a:t/>
            </a:r>
            <a:br>
              <a:rPr lang="el-GR"/>
            </a:br>
            <a:r>
              <a:rPr lang="el-GR"/>
              <a:t>ραγδαίες αλλαγές</a:t>
            </a:r>
          </a:p>
        </p:txBody>
      </p:sp>
      <p:sp>
        <p:nvSpPr>
          <p:cNvPr id="3076" name="Rectangle 4"/>
          <p:cNvSpPr>
            <a:spLocks noGrp="1" noChangeArrowheads="1"/>
          </p:cNvSpPr>
          <p:nvPr>
            <p:ph type="subTitle" idx="1"/>
          </p:nvPr>
        </p:nvSpPr>
        <p:spPr>
          <a:xfrm>
            <a:off x="539750" y="2708275"/>
            <a:ext cx="8064500" cy="3673475"/>
          </a:xfrm>
        </p:spPr>
        <p:txBody>
          <a:bodyPr/>
          <a:lstStyle/>
          <a:p>
            <a:r>
              <a:rPr lang="el-GR" sz="3600"/>
              <a:t>Ανάγκη για μεγάλες επενδύσεις</a:t>
            </a:r>
          </a:p>
          <a:p>
            <a:endParaRPr lang="el-GR" sz="3600"/>
          </a:p>
          <a:p>
            <a:r>
              <a:rPr lang="el-GR"/>
              <a:t>Π.χ. Αθήνα :  Ανάγκες λόγω εγκατάστασης προσφύγων</a:t>
            </a:r>
          </a:p>
          <a:p>
            <a:r>
              <a:rPr lang="el-GR"/>
              <a:t>( ο πληθυσμός ξεπέρασε το 1.000.000 κατοίκους )</a:t>
            </a:r>
          </a:p>
        </p:txBody>
      </p:sp>
      <p:sp>
        <p:nvSpPr>
          <p:cNvPr id="3077" name="AutoShape 5"/>
          <p:cNvSpPr>
            <a:spLocks noChangeArrowheads="1"/>
          </p:cNvSpPr>
          <p:nvPr/>
        </p:nvSpPr>
        <p:spPr bwMode="auto">
          <a:xfrm>
            <a:off x="4427538" y="1268413"/>
            <a:ext cx="485775" cy="431800"/>
          </a:xfrm>
          <a:prstGeom prst="down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el-GR"/>
          </a:p>
        </p:txBody>
      </p:sp>
      <p:sp>
        <p:nvSpPr>
          <p:cNvPr id="3078" name="AutoShape 6"/>
          <p:cNvSpPr>
            <a:spLocks noChangeArrowheads="1"/>
          </p:cNvSpPr>
          <p:nvPr/>
        </p:nvSpPr>
        <p:spPr bwMode="auto">
          <a:xfrm>
            <a:off x="4427538" y="2420938"/>
            <a:ext cx="485775" cy="360362"/>
          </a:xfrm>
          <a:prstGeom prst="down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el-GR"/>
          </a:p>
        </p:txBody>
      </p:sp>
      <p:sp>
        <p:nvSpPr>
          <p:cNvPr id="3079" name="AutoShape 7"/>
          <p:cNvSpPr>
            <a:spLocks noChangeArrowheads="1"/>
          </p:cNvSpPr>
          <p:nvPr/>
        </p:nvSpPr>
        <p:spPr bwMode="auto">
          <a:xfrm>
            <a:off x="4356100" y="3500438"/>
            <a:ext cx="485775" cy="431800"/>
          </a:xfrm>
          <a:prstGeom prst="down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el-GR"/>
          </a:p>
        </p:txBody>
      </p:sp>
      <p:sp>
        <p:nvSpPr>
          <p:cNvPr id="3080" name="Oval 8"/>
          <p:cNvSpPr>
            <a:spLocks noChangeArrowheads="1"/>
          </p:cNvSpPr>
          <p:nvPr/>
        </p:nvSpPr>
        <p:spPr bwMode="auto">
          <a:xfrm>
            <a:off x="179388" y="188913"/>
            <a:ext cx="914400" cy="914400"/>
          </a:xfrm>
          <a:prstGeom prst="ellipse">
            <a:avLst/>
          </a:prstGeom>
          <a:solidFill>
            <a:schemeClr val="accent1"/>
          </a:solidFill>
          <a:ln w="9525">
            <a:solidFill>
              <a:schemeClr val="tx1"/>
            </a:solidFill>
            <a:round/>
            <a:headEnd/>
            <a:tailEnd/>
          </a:ln>
          <a:effectLst/>
        </p:spPr>
        <p:txBody>
          <a:bodyPr wrap="none" anchor="ctr"/>
          <a:lstStyle/>
          <a:p>
            <a:pPr algn="ctr"/>
            <a:r>
              <a:rPr lang="el-GR" sz="2000" b="1"/>
              <a:t>1</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lum bright="70000" contrast="-70000"/>
          </a:blip>
          <a:srcRect/>
          <a:stretch>
            <a:fillRect/>
          </a:stretch>
        </p:blipFill>
        <p:spPr bwMode="auto">
          <a:xfrm>
            <a:off x="0" y="0"/>
            <a:ext cx="9144000" cy="6858000"/>
          </a:xfrm>
          <a:prstGeom prst="rect">
            <a:avLst/>
          </a:prstGeom>
          <a:noFill/>
          <a:ln w="9525">
            <a:noFill/>
            <a:miter lim="800000"/>
            <a:headEnd/>
            <a:tailEnd/>
          </a:ln>
          <a:effectLst/>
        </p:spPr>
      </p:pic>
      <p:graphicFrame>
        <p:nvGraphicFramePr>
          <p:cNvPr id="4186" name="Group 90"/>
          <p:cNvGraphicFramePr>
            <a:graphicFrameLocks noGrp="1"/>
          </p:cNvGraphicFramePr>
          <p:nvPr/>
        </p:nvGraphicFramePr>
        <p:xfrm>
          <a:off x="179388" y="115888"/>
          <a:ext cx="8856662" cy="6753099"/>
        </p:xfrm>
        <a:graphic>
          <a:graphicData uri="http://schemas.openxmlformats.org/drawingml/2006/table">
            <a:tbl>
              <a:tblPr/>
              <a:tblGrid>
                <a:gridCol w="3313112"/>
                <a:gridCol w="2447925"/>
                <a:gridCol w="3095625"/>
              </a:tblGrid>
              <a:tr h="547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1" i="0" u="none" strike="noStrike" cap="none" normalizeH="0" baseline="0" smtClean="0">
                          <a:ln>
                            <a:noFill/>
                          </a:ln>
                          <a:solidFill>
                            <a:schemeClr val="tx1"/>
                          </a:solidFill>
                          <a:effectLst/>
                          <a:latin typeface="Arial" charset="0"/>
                        </a:rPr>
                        <a:t>ΕΠΕΝΔΥΣΗ</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1" i="0" u="none" strike="noStrike" cap="none" normalizeH="0" baseline="0" smtClean="0">
                          <a:ln>
                            <a:noFill/>
                          </a:ln>
                          <a:solidFill>
                            <a:schemeClr val="tx1"/>
                          </a:solidFill>
                          <a:effectLst/>
                          <a:latin typeface="Arial" charset="0"/>
                        </a:rPr>
                        <a:t>ΕΤΑΙΡΕΙΑ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70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1" i="0" u="none" strike="noStrike" cap="none" normalizeH="0" baseline="0" smtClean="0">
                          <a:ln>
                            <a:noFill/>
                          </a:ln>
                          <a:solidFill>
                            <a:srgbClr val="CC3300"/>
                          </a:solidFill>
                          <a:effectLst/>
                          <a:latin typeface="Arial" charset="0"/>
                        </a:rPr>
                        <a:t>1925: Φράγμα &amp;Λίμνη Μαραθώνα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1" i="0" u="none" strike="noStrike" cap="none" normalizeH="0" baseline="0" smtClean="0">
                          <a:ln>
                            <a:noFill/>
                          </a:ln>
                          <a:solidFill>
                            <a:srgbClr val="CC3300"/>
                          </a:solidFill>
                          <a:effectLst/>
                          <a:latin typeface="Arial" charset="0"/>
                        </a:rPr>
                        <a:t>ΟΥΛΕΝ</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1" i="0" u="none" strike="noStrike" cap="none" normalizeH="0" baseline="0" smtClean="0">
                          <a:ln>
                            <a:noFill/>
                          </a:ln>
                          <a:solidFill>
                            <a:srgbClr val="CC3300"/>
                          </a:solidFill>
                          <a:effectLst/>
                          <a:latin typeface="Arial" charset="0"/>
                        </a:rPr>
                        <a:t>(Αμερικανική)</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1" i="0" u="none" strike="noStrike" cap="none" normalizeH="0" baseline="0" smtClean="0">
                          <a:ln>
                            <a:noFill/>
                          </a:ln>
                          <a:solidFill>
                            <a:srgbClr val="CC3300"/>
                          </a:solidFill>
                          <a:effectLst/>
                          <a:latin typeface="Arial" charset="0"/>
                        </a:rPr>
                        <a:t>Μέχρι τότε η Αθήνα υδρεύονταν από το Αδριάνειο Υδραγωγείο</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85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1" i="0" u="none" strike="noStrike" cap="none" normalizeH="0" baseline="0" smtClean="0">
                          <a:ln>
                            <a:noFill/>
                          </a:ln>
                          <a:solidFill>
                            <a:srgbClr val="336600"/>
                          </a:solidFill>
                          <a:effectLst/>
                          <a:latin typeface="Arial" charset="0"/>
                        </a:rPr>
                        <a:t>1925(;)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1" i="0" u="none" strike="noStrike" cap="none" normalizeH="0" baseline="0" smtClean="0">
                          <a:ln>
                            <a:noFill/>
                          </a:ln>
                          <a:solidFill>
                            <a:srgbClr val="336600"/>
                          </a:solidFill>
                          <a:effectLst/>
                          <a:latin typeface="Arial" charset="0"/>
                        </a:rPr>
                        <a:t>Παραγωγή ηλεκτρικού ρεύματος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1" i="0" u="none" strike="noStrike" cap="none" normalizeH="0" baseline="0" smtClean="0">
                          <a:ln>
                            <a:noFill/>
                          </a:ln>
                          <a:solidFill>
                            <a:srgbClr val="336600"/>
                          </a:solidFill>
                          <a:effectLst/>
                          <a:latin typeface="Arial" charset="0"/>
                        </a:rPr>
                        <a:t>ΠΑΟΥΕΡ</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1" i="0" u="none" strike="noStrike" cap="none" normalizeH="0" baseline="0" smtClean="0">
                          <a:ln>
                            <a:noFill/>
                          </a:ln>
                          <a:solidFill>
                            <a:srgbClr val="336600"/>
                          </a:solidFill>
                          <a:effectLst/>
                          <a:latin typeface="Arial" charset="0"/>
                        </a:rPr>
                        <a:t>( Βρετανική εταιρεία)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39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1" i="0" u="none" strike="noStrike" cap="none" normalizeH="0" baseline="0" smtClean="0">
                          <a:ln>
                            <a:noFill/>
                          </a:ln>
                          <a:solidFill>
                            <a:schemeClr val="accent2"/>
                          </a:solidFill>
                          <a:effectLst/>
                          <a:latin typeface="Arial" charset="0"/>
                        </a:rPr>
                        <a:t>Δίκτυο αστικών συγκοινωνιών</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000" b="1" i="0" u="none" strike="noStrike" cap="none" normalizeH="0" baseline="0" smtClean="0">
                          <a:ln>
                            <a:noFill/>
                          </a:ln>
                          <a:solidFill>
                            <a:schemeClr val="accent2"/>
                          </a:solidFill>
                          <a:effectLst/>
                          <a:latin typeface="Arial" charset="0"/>
                        </a:rPr>
                        <a:t>Ηλεκτροκίνητα τραμ + λεωφορεία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1" i="0" u="none" strike="noStrike" cap="none" normalizeH="0" baseline="0" smtClean="0">
                          <a:ln>
                            <a:noFill/>
                          </a:ln>
                          <a:solidFill>
                            <a:schemeClr val="accent2"/>
                          </a:solidFill>
                          <a:effectLst/>
                          <a:latin typeface="Arial" charset="0"/>
                        </a:rPr>
                        <a:t>ΠΑΟΥΕΡ</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1" i="0" u="none" strike="noStrike" cap="none" normalizeH="0" baseline="0" smtClean="0">
                          <a:ln>
                            <a:noFill/>
                          </a:ln>
                          <a:solidFill>
                            <a:schemeClr val="accent2"/>
                          </a:solidFill>
                          <a:effectLst/>
                          <a:latin typeface="Arial" charset="0"/>
                        </a:rPr>
                        <a:t>( Βρετανική εταιρεία)</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800" b="1" i="0" u="none" strike="noStrike" cap="none" normalizeH="0" baseline="0" smtClean="0">
                        <a:ln>
                          <a:noFill/>
                        </a:ln>
                        <a:solidFill>
                          <a:schemeClr val="accent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77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1" i="0" u="none" strike="noStrike" cap="none" normalizeH="0" baseline="0" smtClean="0">
                          <a:ln>
                            <a:noFill/>
                          </a:ln>
                          <a:solidFill>
                            <a:srgbClr val="A50021"/>
                          </a:solidFill>
                          <a:effectLst/>
                          <a:latin typeface="Arial" charset="0"/>
                        </a:rPr>
                        <a:t>Τηλεφωνικό δίκτυο</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1" i="0" u="none" strike="noStrike" cap="none" normalizeH="0" baseline="0" smtClean="0">
                          <a:ln>
                            <a:noFill/>
                          </a:ln>
                          <a:solidFill>
                            <a:srgbClr val="A50021"/>
                          </a:solidFill>
                          <a:effectLst/>
                          <a:latin typeface="Arial" charset="0"/>
                        </a:rPr>
                        <a:t>Γερμανικές εταιρείες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2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000" b="1" i="0" u="none" strike="noStrike" cap="none" normalizeH="0" baseline="0" smtClean="0">
                          <a:ln>
                            <a:noFill/>
                          </a:ln>
                          <a:solidFill>
                            <a:srgbClr val="990099"/>
                          </a:solidFill>
                          <a:effectLst/>
                          <a:latin typeface="Arial" charset="0"/>
                        </a:rPr>
                        <a:t>Δρόμοι-χείμαρροι</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000" b="1" i="0" u="none" strike="noStrike" cap="none" normalizeH="0" baseline="0" smtClean="0">
                          <a:ln>
                            <a:noFill/>
                          </a:ln>
                          <a:solidFill>
                            <a:srgbClr val="990099"/>
                          </a:solidFill>
                          <a:effectLst/>
                          <a:latin typeface="Arial" charset="0"/>
                        </a:rPr>
                        <a:t>(διευθέτηση)</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lum bright="70000" contrast="-70000"/>
          </a:blip>
          <a:srcRect/>
          <a:stretch>
            <a:fillRect/>
          </a:stretch>
        </p:blipFill>
        <p:spPr bwMode="auto">
          <a:xfrm>
            <a:off x="0" y="0"/>
            <a:ext cx="9144000" cy="6858000"/>
          </a:xfrm>
          <a:prstGeom prst="rect">
            <a:avLst/>
          </a:prstGeom>
          <a:noFill/>
          <a:ln w="9525">
            <a:noFill/>
            <a:miter lim="800000"/>
            <a:headEnd/>
            <a:tailEnd/>
          </a:ln>
          <a:effectLst/>
        </p:spPr>
      </p:pic>
      <p:sp>
        <p:nvSpPr>
          <p:cNvPr id="5123" name="Rectangle 3"/>
          <p:cNvSpPr>
            <a:spLocks noGrp="1" noChangeArrowheads="1"/>
          </p:cNvSpPr>
          <p:nvPr>
            <p:ph type="ctrTitle"/>
          </p:nvPr>
        </p:nvSpPr>
        <p:spPr>
          <a:xfrm>
            <a:off x="685800" y="404813"/>
            <a:ext cx="7772400" cy="1728787"/>
          </a:xfrm>
        </p:spPr>
        <p:txBody>
          <a:bodyPr/>
          <a:lstStyle/>
          <a:p>
            <a:r>
              <a:rPr lang="el-GR" b="1">
                <a:solidFill>
                  <a:srgbClr val="990099"/>
                </a:solidFill>
              </a:rPr>
              <a:t>Ανάλογες επενδύσεις στις υποδομές της άλλης χώρας</a:t>
            </a:r>
          </a:p>
        </p:txBody>
      </p:sp>
      <p:sp>
        <p:nvSpPr>
          <p:cNvPr id="5124" name="Rectangle 4"/>
          <p:cNvSpPr>
            <a:spLocks noGrp="1" noChangeArrowheads="1"/>
          </p:cNvSpPr>
          <p:nvPr>
            <p:ph type="subTitle" idx="1"/>
          </p:nvPr>
        </p:nvSpPr>
        <p:spPr>
          <a:xfrm>
            <a:off x="1371600" y="3068638"/>
            <a:ext cx="6400800" cy="3097212"/>
          </a:xfrm>
        </p:spPr>
        <p:txBody>
          <a:bodyPr/>
          <a:lstStyle/>
          <a:p>
            <a:r>
              <a:rPr lang="el-GR" b="1">
                <a:solidFill>
                  <a:srgbClr val="A50021"/>
                </a:solidFill>
              </a:rPr>
              <a:t>Εγγειοβελτιωτικά έργα</a:t>
            </a:r>
          </a:p>
          <a:p>
            <a:endParaRPr lang="el-GR" b="1">
              <a:solidFill>
                <a:srgbClr val="A50021"/>
              </a:solidFill>
            </a:endParaRPr>
          </a:p>
          <a:p>
            <a:endParaRPr lang="el-GR"/>
          </a:p>
          <a:p>
            <a:r>
              <a:rPr lang="el-GR" b="1">
                <a:solidFill>
                  <a:srgbClr val="336600"/>
                </a:solidFill>
              </a:rPr>
              <a:t>Αύξηση καλλιεργουμένων εδαφών</a:t>
            </a:r>
          </a:p>
        </p:txBody>
      </p:sp>
      <p:sp>
        <p:nvSpPr>
          <p:cNvPr id="5125" name="AutoShape 5"/>
          <p:cNvSpPr>
            <a:spLocks noChangeArrowheads="1"/>
          </p:cNvSpPr>
          <p:nvPr/>
        </p:nvSpPr>
        <p:spPr bwMode="auto">
          <a:xfrm>
            <a:off x="4284663" y="2133600"/>
            <a:ext cx="485775" cy="976313"/>
          </a:xfrm>
          <a:prstGeom prst="downArrow">
            <a:avLst>
              <a:gd name="adj1" fmla="val 50000"/>
              <a:gd name="adj2" fmla="val 50245"/>
            </a:avLst>
          </a:prstGeom>
          <a:solidFill>
            <a:schemeClr val="accent1"/>
          </a:solidFill>
          <a:ln w="9525">
            <a:solidFill>
              <a:schemeClr val="tx1"/>
            </a:solidFill>
            <a:miter lim="800000"/>
            <a:headEnd/>
            <a:tailEnd/>
          </a:ln>
          <a:effectLst/>
        </p:spPr>
        <p:txBody>
          <a:bodyPr wrap="none" anchor="ctr"/>
          <a:lstStyle/>
          <a:p>
            <a:endParaRPr lang="el-GR"/>
          </a:p>
        </p:txBody>
      </p:sp>
      <p:sp>
        <p:nvSpPr>
          <p:cNvPr id="5126" name="AutoShape 6"/>
          <p:cNvSpPr>
            <a:spLocks noChangeArrowheads="1"/>
          </p:cNvSpPr>
          <p:nvPr/>
        </p:nvSpPr>
        <p:spPr bwMode="auto">
          <a:xfrm>
            <a:off x="4284663" y="3716338"/>
            <a:ext cx="485775" cy="976312"/>
          </a:xfrm>
          <a:prstGeom prst="downArrow">
            <a:avLst>
              <a:gd name="adj1" fmla="val 50000"/>
              <a:gd name="adj2" fmla="val 50245"/>
            </a:avLst>
          </a:prstGeom>
          <a:solidFill>
            <a:schemeClr val="accent1"/>
          </a:solidFill>
          <a:ln w="9525">
            <a:solidFill>
              <a:schemeClr val="tx1"/>
            </a:solidFill>
            <a:miter lim="800000"/>
            <a:headEnd/>
            <a:tailEnd/>
          </a:ln>
          <a:effectLst/>
        </p:spPr>
        <p:txBody>
          <a:bodyPr wrap="none" anchor="ctr"/>
          <a:lstStyle/>
          <a:p>
            <a:endParaRPr lang="el-GR"/>
          </a:p>
        </p:txBody>
      </p:sp>
      <p:sp>
        <p:nvSpPr>
          <p:cNvPr id="5127" name="Oval 7"/>
          <p:cNvSpPr>
            <a:spLocks noChangeArrowheads="1"/>
          </p:cNvSpPr>
          <p:nvPr/>
        </p:nvSpPr>
        <p:spPr bwMode="auto">
          <a:xfrm>
            <a:off x="179388" y="188913"/>
            <a:ext cx="914400" cy="914400"/>
          </a:xfrm>
          <a:prstGeom prst="ellipse">
            <a:avLst/>
          </a:prstGeom>
          <a:solidFill>
            <a:schemeClr val="accent1"/>
          </a:solidFill>
          <a:ln w="9525">
            <a:solidFill>
              <a:schemeClr val="tx1"/>
            </a:solidFill>
            <a:round/>
            <a:headEnd/>
            <a:tailEnd/>
          </a:ln>
          <a:effectLst/>
        </p:spPr>
        <p:txBody>
          <a:bodyPr wrap="none" anchor="ctr"/>
          <a:lstStyle/>
          <a:p>
            <a:pPr algn="ctr"/>
            <a:r>
              <a:rPr lang="el-GR" sz="2000" b="1"/>
              <a:t>2</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lum bright="70000" contrast="-70000"/>
          </a:blip>
          <a:srcRect/>
          <a:stretch>
            <a:fillRect/>
          </a:stretch>
        </p:blipFill>
        <p:spPr bwMode="auto">
          <a:xfrm>
            <a:off x="0" y="0"/>
            <a:ext cx="9144000" cy="6858000"/>
          </a:xfrm>
          <a:prstGeom prst="rect">
            <a:avLst/>
          </a:prstGeom>
          <a:noFill/>
          <a:ln w="9525">
            <a:noFill/>
            <a:miter lim="800000"/>
            <a:headEnd/>
            <a:tailEnd/>
          </a:ln>
          <a:effectLst/>
        </p:spPr>
      </p:pic>
      <p:sp>
        <p:nvSpPr>
          <p:cNvPr id="6147" name="Rectangle 3"/>
          <p:cNvSpPr>
            <a:spLocks noGrp="1" noChangeArrowheads="1"/>
          </p:cNvSpPr>
          <p:nvPr>
            <p:ph type="ctrTitle"/>
          </p:nvPr>
        </p:nvSpPr>
        <p:spPr/>
        <p:txBody>
          <a:bodyPr/>
          <a:lstStyle/>
          <a:p>
            <a:r>
              <a:rPr lang="el-GR" sz="4800" b="1">
                <a:solidFill>
                  <a:srgbClr val="336600"/>
                </a:solidFill>
              </a:rPr>
              <a:t>τέλος</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srcRect/>
          <a:stretch>
            <a:fillRect/>
          </a:stretch>
        </p:blipFill>
        <p:spPr bwMode="auto">
          <a:xfrm>
            <a:off x="0" y="-12700"/>
            <a:ext cx="9144000" cy="6883400"/>
          </a:xfrm>
          <a:prstGeom prst="rect">
            <a:avLst/>
          </a:prstGeom>
          <a:noFill/>
          <a:ln w="9525">
            <a:noFill/>
            <a:miter lim="800000"/>
            <a:headEnd/>
            <a:tailEnd/>
          </a:ln>
          <a:effectLst/>
        </p:spPr>
      </p:pic>
      <p:sp>
        <p:nvSpPr>
          <p:cNvPr id="2053" name="Rectangle 5"/>
          <p:cNvSpPr>
            <a:spLocks noGrp="1" noChangeArrowheads="1"/>
          </p:cNvSpPr>
          <p:nvPr>
            <p:ph type="title"/>
          </p:nvPr>
        </p:nvSpPr>
        <p:spPr>
          <a:xfrm>
            <a:off x="0" y="274638"/>
            <a:ext cx="9144000" cy="1143000"/>
          </a:xfrm>
        </p:spPr>
        <p:txBody>
          <a:bodyPr/>
          <a:lstStyle/>
          <a:p>
            <a:r>
              <a:rPr lang="el-GR" sz="5400" b="1"/>
              <a:t>8. Η Τράπεζα της Ελλάδος</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s://image.slidesharecdn.com/random-120915141852-phpapp01/95/-4-728.jpg?cb=1347718837"/>
          <p:cNvPicPr>
            <a:picLocks noChangeAspect="1" noChangeArrowheads="1"/>
          </p:cNvPicPr>
          <p:nvPr/>
        </p:nvPicPr>
        <p:blipFill>
          <a:blip r:embed="rId2"/>
          <a:srcRect/>
          <a:stretch>
            <a:fillRect/>
          </a:stretch>
        </p:blipFill>
        <p:spPr bwMode="auto">
          <a:xfrm>
            <a:off x="857224" y="357166"/>
            <a:ext cx="7791456" cy="5715040"/>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a:lum bright="70000" contrast="-70000"/>
          </a:blip>
          <a:srcRect/>
          <a:stretch>
            <a:fillRect/>
          </a:stretch>
        </p:blipFill>
        <p:spPr bwMode="auto">
          <a:xfrm>
            <a:off x="0" y="-12700"/>
            <a:ext cx="9144000" cy="6883400"/>
          </a:xfrm>
          <a:prstGeom prst="rect">
            <a:avLst/>
          </a:prstGeom>
          <a:noFill/>
          <a:ln w="9525">
            <a:noFill/>
            <a:miter lim="800000"/>
            <a:headEnd/>
            <a:tailEnd/>
          </a:ln>
          <a:effectLst/>
        </p:spPr>
      </p:pic>
      <p:sp>
        <p:nvSpPr>
          <p:cNvPr id="5122" name="Rectangle 2"/>
          <p:cNvSpPr>
            <a:spLocks noGrp="1" noChangeArrowheads="1"/>
          </p:cNvSpPr>
          <p:nvPr>
            <p:ph type="title"/>
          </p:nvPr>
        </p:nvSpPr>
        <p:spPr>
          <a:xfrm>
            <a:off x="250825" y="260350"/>
            <a:ext cx="8497888" cy="2520950"/>
          </a:xfrm>
        </p:spPr>
        <p:txBody>
          <a:bodyPr>
            <a:normAutofit fontScale="90000"/>
          </a:bodyPr>
          <a:lstStyle/>
          <a:p>
            <a:r>
              <a:rPr lang="el-GR" sz="4000" b="1">
                <a:solidFill>
                  <a:schemeClr val="accent2"/>
                </a:solidFill>
              </a:rPr>
              <a:t>1927: Αίτημα της Ελλάδας για πρόσθετο Δάνειο</a:t>
            </a:r>
            <a:r>
              <a:rPr lang="el-GR" sz="4000"/>
              <a:t/>
            </a:r>
            <a:br>
              <a:rPr lang="el-GR" sz="4000"/>
            </a:br>
            <a:r>
              <a:rPr lang="el-GR" sz="4000" b="1">
                <a:solidFill>
                  <a:schemeClr val="accent2"/>
                </a:solidFill>
              </a:rPr>
              <a:t>(αφορμή) ζήτημα δημιουργίας κεντρικής κρατικής Τράπεζας</a:t>
            </a:r>
          </a:p>
        </p:txBody>
      </p:sp>
      <p:sp>
        <p:nvSpPr>
          <p:cNvPr id="5123" name="Rectangle 3"/>
          <p:cNvSpPr>
            <a:spLocks noGrp="1" noChangeArrowheads="1"/>
          </p:cNvSpPr>
          <p:nvPr>
            <p:ph type="body" idx="1"/>
          </p:nvPr>
        </p:nvSpPr>
        <p:spPr>
          <a:xfrm>
            <a:off x="0" y="3789363"/>
            <a:ext cx="9144000" cy="3068637"/>
          </a:xfrm>
        </p:spPr>
        <p:txBody>
          <a:bodyPr/>
          <a:lstStyle/>
          <a:p>
            <a:pPr algn="ctr">
              <a:buFontTx/>
              <a:buNone/>
            </a:pPr>
            <a:r>
              <a:rPr lang="el-GR" b="1" u="sng">
                <a:solidFill>
                  <a:srgbClr val="CC3300"/>
                </a:solidFill>
              </a:rPr>
              <a:t>Διαχείριση χρεών</a:t>
            </a:r>
            <a:r>
              <a:rPr lang="el-GR" b="1">
                <a:solidFill>
                  <a:srgbClr val="CC3300"/>
                </a:solidFill>
              </a:rPr>
              <a:t>    </a:t>
            </a:r>
            <a:r>
              <a:rPr lang="el-GR" b="1" u="sng">
                <a:solidFill>
                  <a:srgbClr val="CC3300"/>
                </a:solidFill>
              </a:rPr>
              <a:t>έκδοση χαρτονομίσματος</a:t>
            </a:r>
          </a:p>
          <a:p>
            <a:pPr algn="ctr">
              <a:buFontTx/>
              <a:buNone/>
            </a:pPr>
            <a:r>
              <a:rPr lang="el-GR" b="1" u="sng">
                <a:solidFill>
                  <a:srgbClr val="CC3300"/>
                </a:solidFill>
              </a:rPr>
              <a:t>Ενιαία εφαρμογή οικονομικής πολιτικής</a:t>
            </a:r>
          </a:p>
          <a:p>
            <a:pPr algn="ctr">
              <a:buFontTx/>
              <a:buNone/>
            </a:pPr>
            <a:endParaRPr lang="el-GR" b="1">
              <a:solidFill>
                <a:srgbClr val="CC3300"/>
              </a:solidFill>
            </a:endParaRPr>
          </a:p>
          <a:p>
            <a:pPr algn="ctr">
              <a:buFontTx/>
              <a:buNone/>
            </a:pPr>
            <a:r>
              <a:rPr lang="el-GR" b="1">
                <a:solidFill>
                  <a:schemeClr val="hlink"/>
                </a:solidFill>
              </a:rPr>
              <a:t>Αντιδράσεις Εθνικής Τράπεζας – Πίεση ξένων συμβούλων</a:t>
            </a:r>
          </a:p>
        </p:txBody>
      </p:sp>
      <p:sp>
        <p:nvSpPr>
          <p:cNvPr id="5125" name="Line 5"/>
          <p:cNvSpPr>
            <a:spLocks noChangeShapeType="1"/>
          </p:cNvSpPr>
          <p:nvPr/>
        </p:nvSpPr>
        <p:spPr bwMode="auto">
          <a:xfrm flipH="1">
            <a:off x="1979613" y="2708275"/>
            <a:ext cx="2376487" cy="1225550"/>
          </a:xfrm>
          <a:prstGeom prst="line">
            <a:avLst/>
          </a:prstGeom>
          <a:noFill/>
          <a:ln w="9525">
            <a:solidFill>
              <a:schemeClr val="tx1"/>
            </a:solidFill>
            <a:round/>
            <a:headEnd/>
            <a:tailEnd type="triangle" w="med" len="med"/>
          </a:ln>
          <a:effectLst/>
        </p:spPr>
        <p:txBody>
          <a:bodyPr/>
          <a:lstStyle/>
          <a:p>
            <a:endParaRPr lang="el-GR"/>
          </a:p>
        </p:txBody>
      </p:sp>
      <p:sp>
        <p:nvSpPr>
          <p:cNvPr id="5126" name="Line 6"/>
          <p:cNvSpPr>
            <a:spLocks noChangeShapeType="1"/>
          </p:cNvSpPr>
          <p:nvPr/>
        </p:nvSpPr>
        <p:spPr bwMode="auto">
          <a:xfrm>
            <a:off x="4356100" y="2708275"/>
            <a:ext cx="2087563" cy="1225550"/>
          </a:xfrm>
          <a:prstGeom prst="line">
            <a:avLst/>
          </a:prstGeom>
          <a:noFill/>
          <a:ln w="9525">
            <a:solidFill>
              <a:schemeClr val="tx1"/>
            </a:solidFill>
            <a:round/>
            <a:headEnd/>
            <a:tailEnd type="triangle" w="med" len="med"/>
          </a:ln>
          <a:effectLst/>
        </p:spPr>
        <p:txBody>
          <a:bodyPr/>
          <a:lstStyle/>
          <a:p>
            <a:endParaRPr lang="el-GR"/>
          </a:p>
        </p:txBody>
      </p:sp>
      <p:sp>
        <p:nvSpPr>
          <p:cNvPr id="5127" name="Line 7"/>
          <p:cNvSpPr>
            <a:spLocks noChangeShapeType="1"/>
          </p:cNvSpPr>
          <p:nvPr/>
        </p:nvSpPr>
        <p:spPr bwMode="auto">
          <a:xfrm flipH="1">
            <a:off x="3708400" y="2708275"/>
            <a:ext cx="647700" cy="1800225"/>
          </a:xfrm>
          <a:prstGeom prst="line">
            <a:avLst/>
          </a:prstGeom>
          <a:noFill/>
          <a:ln w="9525">
            <a:solidFill>
              <a:schemeClr val="tx1"/>
            </a:solidFill>
            <a:round/>
            <a:headEnd/>
            <a:tailEnd type="triangle" w="med" len="med"/>
          </a:ln>
          <a:effectLst/>
        </p:spPr>
        <p:txBody>
          <a:bodyPr/>
          <a:lstStyle/>
          <a:p>
            <a:endParaRPr lang="el-GR"/>
          </a:p>
        </p:txBody>
      </p:sp>
      <p:sp>
        <p:nvSpPr>
          <p:cNvPr id="5128" name="AutoShape 8"/>
          <p:cNvSpPr>
            <a:spLocks noChangeArrowheads="1"/>
          </p:cNvSpPr>
          <p:nvPr/>
        </p:nvSpPr>
        <p:spPr bwMode="auto">
          <a:xfrm>
            <a:off x="4356100" y="5084763"/>
            <a:ext cx="485775" cy="431800"/>
          </a:xfrm>
          <a:prstGeom prst="down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el-GR"/>
          </a:p>
        </p:txBody>
      </p:sp>
      <p:sp>
        <p:nvSpPr>
          <p:cNvPr id="5129" name="Rectangle 9"/>
          <p:cNvSpPr>
            <a:spLocks noChangeArrowheads="1"/>
          </p:cNvSpPr>
          <p:nvPr/>
        </p:nvSpPr>
        <p:spPr bwMode="auto">
          <a:xfrm>
            <a:off x="179388" y="260350"/>
            <a:ext cx="576262" cy="576263"/>
          </a:xfrm>
          <a:prstGeom prst="rect">
            <a:avLst/>
          </a:prstGeom>
          <a:solidFill>
            <a:schemeClr val="accent1"/>
          </a:solidFill>
          <a:ln w="9525">
            <a:solidFill>
              <a:schemeClr val="tx1"/>
            </a:solidFill>
            <a:miter lim="800000"/>
            <a:headEnd/>
            <a:tailEnd/>
          </a:ln>
          <a:effectLst/>
        </p:spPr>
        <p:txBody>
          <a:bodyPr wrap="none" anchor="ctr"/>
          <a:lstStyle/>
          <a:p>
            <a:pPr algn="ctr"/>
            <a:r>
              <a:rPr lang="el-GR" sz="2000" b="1"/>
              <a:t>1</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lum bright="70000" contrast="-70000"/>
          </a:blip>
          <a:srcRect/>
          <a:stretch>
            <a:fillRect/>
          </a:stretch>
        </p:blipFill>
        <p:spPr bwMode="auto">
          <a:xfrm>
            <a:off x="0" y="0"/>
            <a:ext cx="9144000" cy="6883400"/>
          </a:xfrm>
          <a:prstGeom prst="rect">
            <a:avLst/>
          </a:prstGeom>
          <a:noFill/>
          <a:ln w="9525">
            <a:noFill/>
            <a:miter lim="800000"/>
            <a:headEnd/>
            <a:tailEnd/>
          </a:ln>
          <a:effectLst/>
        </p:spPr>
      </p:pic>
      <p:sp>
        <p:nvSpPr>
          <p:cNvPr id="9219" name="Rectangle 3"/>
          <p:cNvSpPr>
            <a:spLocks noGrp="1" noChangeArrowheads="1"/>
          </p:cNvSpPr>
          <p:nvPr>
            <p:ph type="title"/>
          </p:nvPr>
        </p:nvSpPr>
        <p:spPr/>
        <p:txBody>
          <a:bodyPr>
            <a:normAutofit fontScale="90000"/>
          </a:bodyPr>
          <a:lstStyle/>
          <a:p>
            <a:pPr algn="l"/>
            <a:r>
              <a:rPr lang="el-GR" sz="3600" b="1">
                <a:solidFill>
                  <a:srgbClr val="CC3300"/>
                </a:solidFill>
              </a:rPr>
              <a:t>1927 (Μάιος): </a:t>
            </a:r>
            <a:r>
              <a:rPr lang="el-GR" sz="3600" b="1" u="sng">
                <a:solidFill>
                  <a:srgbClr val="CC3300"/>
                </a:solidFill>
              </a:rPr>
              <a:t>Ίδρυση</a:t>
            </a:r>
            <a:r>
              <a:rPr lang="el-GR" sz="3600" b="1">
                <a:solidFill>
                  <a:srgbClr val="CC3300"/>
                </a:solidFill>
              </a:rPr>
              <a:t> Τράπεζας της              Ελλάδας</a:t>
            </a:r>
            <a:br>
              <a:rPr lang="el-GR" sz="3600" b="1">
                <a:solidFill>
                  <a:srgbClr val="CC3300"/>
                </a:solidFill>
              </a:rPr>
            </a:br>
            <a:r>
              <a:rPr lang="el-GR" sz="3600" b="1">
                <a:solidFill>
                  <a:srgbClr val="CC3300"/>
                </a:solidFill>
              </a:rPr>
              <a:t>1928 : </a:t>
            </a:r>
            <a:r>
              <a:rPr lang="el-GR" sz="3600" b="1" u="sng">
                <a:solidFill>
                  <a:srgbClr val="CC3300"/>
                </a:solidFill>
              </a:rPr>
              <a:t>Λειτουργία</a:t>
            </a:r>
          </a:p>
        </p:txBody>
      </p:sp>
      <p:sp>
        <p:nvSpPr>
          <p:cNvPr id="9255" name="Rectangle 39"/>
          <p:cNvSpPr>
            <a:spLocks noGrp="1" noChangeArrowheads="1"/>
          </p:cNvSpPr>
          <p:nvPr>
            <p:ph type="body" sz="half" idx="1"/>
          </p:nvPr>
        </p:nvSpPr>
        <p:spPr>
          <a:xfrm>
            <a:off x="457200" y="5805488"/>
            <a:ext cx="8218488" cy="1052512"/>
          </a:xfrm>
        </p:spPr>
        <p:txBody>
          <a:bodyPr/>
          <a:lstStyle/>
          <a:p>
            <a:pPr>
              <a:lnSpc>
                <a:spcPct val="80000"/>
              </a:lnSpc>
            </a:pPr>
            <a:endParaRPr lang="el-GR" sz="1000"/>
          </a:p>
          <a:p>
            <a:pPr>
              <a:lnSpc>
                <a:spcPct val="80000"/>
              </a:lnSpc>
            </a:pPr>
            <a:endParaRPr lang="el-GR" sz="1000"/>
          </a:p>
          <a:p>
            <a:pPr>
              <a:lnSpc>
                <a:spcPct val="80000"/>
              </a:lnSpc>
            </a:pPr>
            <a:endParaRPr lang="el-GR" sz="1000"/>
          </a:p>
          <a:p>
            <a:pPr algn="ctr">
              <a:lnSpc>
                <a:spcPct val="80000"/>
              </a:lnSpc>
              <a:buFontTx/>
              <a:buNone/>
            </a:pPr>
            <a:r>
              <a:rPr lang="el-GR" b="1">
                <a:solidFill>
                  <a:srgbClr val="CC3300"/>
                </a:solidFill>
              </a:rPr>
              <a:t>επιτυχία</a:t>
            </a:r>
          </a:p>
          <a:p>
            <a:pPr>
              <a:lnSpc>
                <a:spcPct val="80000"/>
              </a:lnSpc>
            </a:pPr>
            <a:endParaRPr lang="el-GR" b="1">
              <a:solidFill>
                <a:srgbClr val="CC3300"/>
              </a:solidFill>
            </a:endParaRPr>
          </a:p>
          <a:p>
            <a:pPr>
              <a:lnSpc>
                <a:spcPct val="80000"/>
              </a:lnSpc>
            </a:pPr>
            <a:endParaRPr lang="el-GR" sz="1000">
              <a:solidFill>
                <a:srgbClr val="CC3300"/>
              </a:solidFill>
            </a:endParaRPr>
          </a:p>
          <a:p>
            <a:pPr>
              <a:lnSpc>
                <a:spcPct val="80000"/>
              </a:lnSpc>
            </a:pPr>
            <a:endParaRPr lang="el-GR" sz="1000">
              <a:solidFill>
                <a:srgbClr val="CC3300"/>
              </a:solidFill>
            </a:endParaRPr>
          </a:p>
          <a:p>
            <a:pPr>
              <a:lnSpc>
                <a:spcPct val="80000"/>
              </a:lnSpc>
            </a:pPr>
            <a:endParaRPr lang="el-GR" sz="1000"/>
          </a:p>
          <a:p>
            <a:pPr>
              <a:lnSpc>
                <a:spcPct val="80000"/>
              </a:lnSpc>
            </a:pPr>
            <a:endParaRPr lang="el-GR" sz="1000"/>
          </a:p>
          <a:p>
            <a:pPr>
              <a:lnSpc>
                <a:spcPct val="80000"/>
              </a:lnSpc>
            </a:pPr>
            <a:endParaRPr lang="el-GR" sz="1000"/>
          </a:p>
          <a:p>
            <a:pPr>
              <a:lnSpc>
                <a:spcPct val="80000"/>
              </a:lnSpc>
            </a:pPr>
            <a:endParaRPr lang="el-GR" sz="1000"/>
          </a:p>
          <a:p>
            <a:pPr>
              <a:lnSpc>
                <a:spcPct val="80000"/>
              </a:lnSpc>
            </a:pPr>
            <a:endParaRPr lang="el-GR" sz="1000"/>
          </a:p>
          <a:p>
            <a:pPr>
              <a:lnSpc>
                <a:spcPct val="80000"/>
              </a:lnSpc>
            </a:pPr>
            <a:endParaRPr lang="el-GR" sz="1000"/>
          </a:p>
        </p:txBody>
      </p:sp>
      <p:graphicFrame>
        <p:nvGraphicFramePr>
          <p:cNvPr id="9263" name="Group 47"/>
          <p:cNvGraphicFramePr>
            <a:graphicFrameLocks noGrp="1"/>
          </p:cNvGraphicFramePr>
          <p:nvPr>
            <p:ph sz="half" idx="2"/>
          </p:nvPr>
        </p:nvGraphicFramePr>
        <p:xfrm>
          <a:off x="457200" y="1916113"/>
          <a:ext cx="8229600" cy="3786505"/>
        </p:xfrm>
        <a:graphic>
          <a:graphicData uri="http://schemas.openxmlformats.org/drawingml/2006/table">
            <a:tbl>
              <a:tblPr/>
              <a:tblGrid>
                <a:gridCol w="1954213"/>
                <a:gridCol w="6275387"/>
              </a:tblGrid>
              <a:tr h="692150">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8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8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sz="3200" b="1" i="0" u="none" strike="noStrike" cap="none" normalizeH="0" baseline="0" smtClean="0">
                          <a:ln>
                            <a:noFill/>
                          </a:ln>
                          <a:solidFill>
                            <a:srgbClr val="CC3300"/>
                          </a:solidFill>
                          <a:effectLst/>
                          <a:latin typeface="Arial" charset="0"/>
                        </a:rPr>
                        <a:t>ΠΕΤΥΧΕ</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3200" b="1" i="0" u="none" strike="noStrike" cap="none" normalizeH="0" baseline="0" smtClean="0">
                        <a:ln>
                          <a:noFill/>
                        </a:ln>
                        <a:solidFill>
                          <a:srgbClr val="CC3300"/>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sz="3200" b="1" i="0" u="none" strike="noStrike" cap="none" normalizeH="0" baseline="0" smtClean="0">
                          <a:ln>
                            <a:noFill/>
                          </a:ln>
                          <a:solidFill>
                            <a:srgbClr val="CC3300"/>
                          </a:solidFill>
                          <a:effectLst/>
                          <a:latin typeface="Arial" charset="0"/>
                        </a:rPr>
                        <a:t>ΑΜΕΣΑ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1" i="0" u="none" strike="noStrike" cap="none" normalizeH="0" baseline="0" smtClean="0">
                          <a:ln>
                            <a:noFill/>
                          </a:ln>
                          <a:solidFill>
                            <a:schemeClr val="hlink"/>
                          </a:solidFill>
                          <a:effectLst/>
                          <a:latin typeface="Arial" charset="0"/>
                        </a:rPr>
                        <a:t>1. Σταθερές ισοτιμίες της δρχ. με τα ξένα νομίσματα</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6475">
                <a:tc vMerge="1">
                  <a:txBody>
                    <a:bodyPr/>
                    <a:lstStyle/>
                    <a:p>
                      <a:endParaRPr lang="el-GR"/>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1" i="0" u="none" strike="noStrike" cap="none" normalizeH="0" baseline="0" smtClean="0">
                          <a:ln>
                            <a:noFill/>
                          </a:ln>
                          <a:solidFill>
                            <a:srgbClr val="9900CC"/>
                          </a:solidFill>
                          <a:effectLst/>
                          <a:latin typeface="Arial" charset="0"/>
                        </a:rPr>
                        <a:t>2. Στήριξε την έκδοση χαρτονομίσματος στα αποθέματά της σε χρυσό και συνάλλαγμα</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70025">
                <a:tc vMerge="1">
                  <a:txBody>
                    <a:bodyPr/>
                    <a:lstStyle/>
                    <a:p>
                      <a:endParaRPr lang="el-GR"/>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1" i="0" u="none" strike="noStrike" cap="none" normalizeH="0" baseline="0" smtClean="0">
                          <a:ln>
                            <a:noFill/>
                          </a:ln>
                          <a:solidFill>
                            <a:schemeClr val="accent2"/>
                          </a:solidFill>
                          <a:effectLst/>
                          <a:latin typeface="Arial" charset="0"/>
                        </a:rPr>
                        <a:t>3.Μετατρεψιμότητα του εθνικού νομίσματος σε χρυσό</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264" name="AutoShape 48"/>
          <p:cNvSpPr>
            <a:spLocks noChangeArrowheads="1"/>
          </p:cNvSpPr>
          <p:nvPr/>
        </p:nvSpPr>
        <p:spPr bwMode="auto">
          <a:xfrm>
            <a:off x="4427538" y="5734050"/>
            <a:ext cx="485775" cy="503238"/>
          </a:xfrm>
          <a:prstGeom prst="downArrow">
            <a:avLst>
              <a:gd name="adj1" fmla="val 50000"/>
              <a:gd name="adj2" fmla="val 25899"/>
            </a:avLst>
          </a:prstGeom>
          <a:solidFill>
            <a:schemeClr val="accent1"/>
          </a:solidFill>
          <a:ln w="9525">
            <a:solidFill>
              <a:schemeClr val="tx1"/>
            </a:solidFill>
            <a:miter lim="800000"/>
            <a:headEnd/>
            <a:tailEnd/>
          </a:ln>
          <a:effectLst/>
        </p:spPr>
        <p:txBody>
          <a:bodyPr wrap="none" anchor="ctr"/>
          <a:lstStyle/>
          <a:p>
            <a:endParaRPr lang="el-G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lum bright="70000" contrast="-70000"/>
          </a:blip>
          <a:srcRect/>
          <a:stretch>
            <a:fillRect/>
          </a:stretch>
        </p:blipFill>
        <p:spPr bwMode="auto">
          <a:xfrm>
            <a:off x="0" y="-12700"/>
            <a:ext cx="9144000" cy="6883400"/>
          </a:xfrm>
          <a:prstGeom prst="rect">
            <a:avLst/>
          </a:prstGeom>
          <a:noFill/>
          <a:ln w="9525">
            <a:noFill/>
            <a:miter lim="800000"/>
            <a:headEnd/>
            <a:tailEnd/>
          </a:ln>
          <a:effectLst/>
        </p:spPr>
      </p:pic>
      <p:sp>
        <p:nvSpPr>
          <p:cNvPr id="8195" name="Rectangle 3"/>
          <p:cNvSpPr>
            <a:spLocks noGrp="1" noChangeArrowheads="1"/>
          </p:cNvSpPr>
          <p:nvPr>
            <p:ph type="title"/>
          </p:nvPr>
        </p:nvSpPr>
        <p:spPr>
          <a:xfrm>
            <a:off x="0" y="5516563"/>
            <a:ext cx="9144000" cy="1008062"/>
          </a:xfrm>
        </p:spPr>
        <p:txBody>
          <a:bodyPr>
            <a:normAutofit fontScale="90000"/>
          </a:bodyPr>
          <a:lstStyle/>
          <a:p>
            <a:r>
              <a:rPr lang="el-GR" sz="4000"/>
              <a:t>     </a:t>
            </a:r>
            <a:r>
              <a:rPr lang="el-GR" sz="3600" b="1">
                <a:solidFill>
                  <a:srgbClr val="CC3300"/>
                </a:solidFill>
              </a:rPr>
              <a:t>Περίοδος μέχρι το 1932</a:t>
            </a:r>
            <a:r>
              <a:rPr lang="el-GR" sz="3600" b="1"/>
              <a:t>: Μετά εκδηλώνονται οι συνέπειες της οικονομικής κρίσης</a:t>
            </a:r>
          </a:p>
        </p:txBody>
      </p:sp>
      <p:graphicFrame>
        <p:nvGraphicFramePr>
          <p:cNvPr id="8241" name="Group 49"/>
          <p:cNvGraphicFramePr>
            <a:graphicFrameLocks noGrp="1"/>
          </p:cNvGraphicFramePr>
          <p:nvPr/>
        </p:nvGraphicFramePr>
        <p:xfrm>
          <a:off x="250825" y="260350"/>
          <a:ext cx="8569325" cy="4718304"/>
        </p:xfrm>
        <a:graphic>
          <a:graphicData uri="http://schemas.openxmlformats.org/drawingml/2006/table">
            <a:tbl>
              <a:tblPr/>
              <a:tblGrid>
                <a:gridCol w="2163763"/>
                <a:gridCol w="6405562"/>
              </a:tblGrid>
              <a:tr h="792163">
                <a:tc row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36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36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sz="3600" b="1" i="0" u="none" strike="noStrike" cap="none" normalizeH="0" baseline="0" dirty="0" smtClean="0">
                          <a:ln>
                            <a:noFill/>
                          </a:ln>
                          <a:solidFill>
                            <a:srgbClr val="CC3300"/>
                          </a:solidFill>
                          <a:effectLst/>
                          <a:latin typeface="Arial" charset="0"/>
                        </a:rPr>
                        <a:t>ΠΕΤΥΧΕ</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3600" b="1" i="0" u="none" strike="noStrike" cap="none" normalizeH="0" baseline="0" dirty="0" smtClean="0">
                        <a:ln>
                          <a:noFill/>
                        </a:ln>
                        <a:solidFill>
                          <a:srgbClr val="CC3300"/>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sz="3600" b="1" i="0" u="none" strike="noStrike" cap="none" normalizeH="0" baseline="0" dirty="0" smtClean="0">
                          <a:ln>
                            <a:noFill/>
                          </a:ln>
                          <a:solidFill>
                            <a:srgbClr val="CC3300"/>
                          </a:solidFill>
                          <a:effectLst/>
                          <a:latin typeface="Arial" charset="0"/>
                        </a:rPr>
                        <a:t>ΕΜΜΕΣΑ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1" i="0" u="none" strike="noStrike" cap="none" normalizeH="0" baseline="0" smtClean="0">
                          <a:ln>
                            <a:noFill/>
                          </a:ln>
                          <a:solidFill>
                            <a:srgbClr val="9900CC"/>
                          </a:solidFill>
                          <a:effectLst/>
                          <a:latin typeface="Arial" charset="0"/>
                        </a:rPr>
                        <a:t>4. Τα δημόσια οικονομικά σε περίοδο ευφορίας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6625">
                <a:tc vMerge="1">
                  <a:txBody>
                    <a:bodyPr/>
                    <a:lstStyle/>
                    <a:p>
                      <a:endParaRPr lang="el-GR"/>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1" i="0" u="none" strike="noStrike" cap="none" normalizeH="0" baseline="0" smtClean="0">
                          <a:ln>
                            <a:noFill/>
                          </a:ln>
                          <a:solidFill>
                            <a:srgbClr val="CC3300"/>
                          </a:solidFill>
                          <a:effectLst/>
                          <a:latin typeface="Arial" charset="0"/>
                        </a:rPr>
                        <a:t>5. Βελτίωση πιστοληπτικής ικανότητας του κράτους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8688">
                <a:tc vMerge="1">
                  <a:txBody>
                    <a:bodyPr/>
                    <a:lstStyle/>
                    <a:p>
                      <a:endParaRPr lang="el-GR"/>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1" i="0" u="none" strike="noStrike" cap="none" normalizeH="0" baseline="0" smtClean="0">
                          <a:ln>
                            <a:noFill/>
                          </a:ln>
                          <a:solidFill>
                            <a:schemeClr val="folHlink"/>
                          </a:solidFill>
                          <a:effectLst/>
                          <a:latin typeface="Arial" charset="0"/>
                        </a:rPr>
                        <a:t>6. Εισροή συναλλάγματος – επενδύσεις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39888">
                <a:tc vMerge="1">
                  <a:txBody>
                    <a:bodyPr/>
                    <a:lstStyle/>
                    <a:p>
                      <a:endParaRPr lang="el-GR"/>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1" i="0" u="none" strike="noStrike" cap="none" normalizeH="0" baseline="0" smtClean="0">
                          <a:ln>
                            <a:noFill/>
                          </a:ln>
                          <a:solidFill>
                            <a:srgbClr val="FF9900"/>
                          </a:solidFill>
                          <a:effectLst/>
                          <a:latin typeface="Arial" charset="0"/>
                        </a:rPr>
                        <a:t>7. Ισχυρή δυναμική      Πρωτοβουλίες κυβερνήσεων Βενιζέλου</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1" i="0" u="none" strike="noStrike" cap="none" normalizeH="0" baseline="0" smtClean="0">
                          <a:ln>
                            <a:noFill/>
                          </a:ln>
                          <a:solidFill>
                            <a:srgbClr val="FF9900"/>
                          </a:solidFill>
                          <a:effectLst/>
                          <a:latin typeface="Arial" charset="0"/>
                        </a:rPr>
                        <a:t>(Πολιτικές, θεσμικές, οικονομικές)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238" name="AutoShape 46"/>
          <p:cNvSpPr>
            <a:spLocks noChangeArrowheads="1"/>
          </p:cNvSpPr>
          <p:nvPr/>
        </p:nvSpPr>
        <p:spPr bwMode="auto">
          <a:xfrm>
            <a:off x="684213" y="5084763"/>
            <a:ext cx="485775" cy="647700"/>
          </a:xfrm>
          <a:prstGeom prst="upArrow">
            <a:avLst>
              <a:gd name="adj1" fmla="val 50000"/>
              <a:gd name="adj2" fmla="val 33333"/>
            </a:avLst>
          </a:prstGeom>
          <a:solidFill>
            <a:schemeClr val="accent1"/>
          </a:solidFill>
          <a:ln w="9525">
            <a:solidFill>
              <a:schemeClr val="tx1"/>
            </a:solidFill>
            <a:miter lim="800000"/>
            <a:headEnd/>
            <a:tailEnd/>
          </a:ln>
          <a:effectLst/>
        </p:spPr>
        <p:txBody>
          <a:bodyPr wrap="none" anchor="ctr"/>
          <a:lstStyle/>
          <a:p>
            <a:endParaRPr lang="el-G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2">
            <a:lum bright="70000" contrast="-70000"/>
          </a:blip>
          <a:srcRect/>
          <a:stretch>
            <a:fillRect/>
          </a:stretch>
        </p:blipFill>
        <p:spPr bwMode="auto">
          <a:xfrm>
            <a:off x="0" y="-12700"/>
            <a:ext cx="9144000" cy="6883400"/>
          </a:xfrm>
          <a:prstGeom prst="rect">
            <a:avLst/>
          </a:prstGeom>
          <a:noFill/>
          <a:ln w="9525">
            <a:noFill/>
            <a:miter lim="800000"/>
            <a:headEnd/>
            <a:tailEnd/>
          </a:ln>
          <a:effectLst/>
        </p:spPr>
      </p:pic>
      <p:sp>
        <p:nvSpPr>
          <p:cNvPr id="6149" name="Rectangle 5"/>
          <p:cNvSpPr>
            <a:spLocks noGrp="1" noChangeArrowheads="1"/>
          </p:cNvSpPr>
          <p:nvPr>
            <p:ph type="ctrTitle"/>
          </p:nvPr>
        </p:nvSpPr>
        <p:spPr/>
        <p:txBody>
          <a:bodyPr/>
          <a:lstStyle/>
          <a:p>
            <a:r>
              <a:rPr lang="el-GR" sz="5400" b="1"/>
              <a:t>τέλος</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250825" y="333375"/>
            <a:ext cx="8642350" cy="6191250"/>
          </a:xfrm>
          <a:prstGeom prst="rect">
            <a:avLst/>
          </a:prstGeom>
          <a:noFill/>
          <a:ln w="9525">
            <a:noFill/>
            <a:miter lim="800000"/>
            <a:headEnd/>
            <a:tailEnd/>
          </a:ln>
          <a:effectLst/>
        </p:spPr>
      </p:pic>
      <p:sp>
        <p:nvSpPr>
          <p:cNvPr id="3075" name="Rectangle 3"/>
          <p:cNvSpPr>
            <a:spLocks noGrp="1" noChangeArrowheads="1"/>
          </p:cNvSpPr>
          <p:nvPr>
            <p:ph type="ctrTitle"/>
          </p:nvPr>
        </p:nvSpPr>
        <p:spPr>
          <a:xfrm>
            <a:off x="539750" y="3716338"/>
            <a:ext cx="7772400" cy="1441450"/>
          </a:xfrm>
        </p:spPr>
        <p:txBody>
          <a:bodyPr/>
          <a:lstStyle/>
          <a:p>
            <a:r>
              <a:rPr lang="el-GR" sz="6000" b="1">
                <a:solidFill>
                  <a:schemeClr val="bg1"/>
                </a:solidFill>
              </a:rPr>
              <a:t>9. Η κρίση του 1932</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lum bright="70000" contrast="-70000"/>
          </a:blip>
          <a:srcRect/>
          <a:stretch>
            <a:fillRect/>
          </a:stretch>
        </p:blipFill>
        <p:spPr bwMode="auto">
          <a:xfrm>
            <a:off x="250825" y="333375"/>
            <a:ext cx="8642350" cy="6191250"/>
          </a:xfrm>
          <a:prstGeom prst="rect">
            <a:avLst/>
          </a:prstGeom>
          <a:noFill/>
          <a:ln w="9525">
            <a:noFill/>
            <a:miter lim="800000"/>
            <a:headEnd/>
            <a:tailEnd/>
          </a:ln>
          <a:effectLst/>
        </p:spPr>
      </p:pic>
      <p:sp>
        <p:nvSpPr>
          <p:cNvPr id="2050" name="Rectangle 2"/>
          <p:cNvSpPr>
            <a:spLocks noGrp="1" noChangeArrowheads="1"/>
          </p:cNvSpPr>
          <p:nvPr>
            <p:ph type="ctrTitle"/>
          </p:nvPr>
        </p:nvSpPr>
        <p:spPr>
          <a:xfrm>
            <a:off x="685800" y="404813"/>
            <a:ext cx="7772400" cy="1439862"/>
          </a:xfrm>
        </p:spPr>
        <p:txBody>
          <a:bodyPr/>
          <a:lstStyle/>
          <a:p>
            <a:r>
              <a:rPr lang="el-GR">
                <a:solidFill>
                  <a:srgbClr val="FF33CC"/>
                </a:solidFill>
              </a:rPr>
              <a:t>Η κρίση έφθασε σε περίοδο ευημερίας</a:t>
            </a:r>
          </a:p>
        </p:txBody>
      </p:sp>
      <p:graphicFrame>
        <p:nvGraphicFramePr>
          <p:cNvPr id="2084" name="Group 36"/>
          <p:cNvGraphicFramePr>
            <a:graphicFrameLocks noGrp="1"/>
          </p:cNvGraphicFramePr>
          <p:nvPr/>
        </p:nvGraphicFramePr>
        <p:xfrm>
          <a:off x="250825" y="2565400"/>
          <a:ext cx="8642350" cy="3779520"/>
        </p:xfrm>
        <a:graphic>
          <a:graphicData uri="http://schemas.openxmlformats.org/drawingml/2006/table">
            <a:tbl>
              <a:tblPr/>
              <a:tblGrid>
                <a:gridCol w="2376488"/>
                <a:gridCol w="6265862"/>
              </a:tblGrid>
              <a:tr h="723900">
                <a:tc row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8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8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sz="3200" b="1" i="0" u="none" strike="noStrike" cap="none" normalizeH="0" baseline="0" smtClean="0">
                          <a:ln>
                            <a:noFill/>
                          </a:ln>
                          <a:solidFill>
                            <a:srgbClr val="FF33CC"/>
                          </a:solidFill>
                          <a:effectLst/>
                          <a:latin typeface="Arial" charset="0"/>
                        </a:rPr>
                        <a:t>ΕΥΗΜΕΡΙΑ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1" i="0" u="none" strike="noStrike" cap="none" normalizeH="0" baseline="0" smtClean="0">
                          <a:ln>
                            <a:noFill/>
                          </a:ln>
                          <a:solidFill>
                            <a:srgbClr val="00CC00"/>
                          </a:solidFill>
                          <a:effectLst/>
                          <a:latin typeface="Arial" charset="0"/>
                        </a:rPr>
                        <a:t>1. Εμπιστοσύνη των Ελλήνων σε καλύτερο οικονομικό μέλλον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3900">
                <a:tc vMerge="1">
                  <a:txBody>
                    <a:bodyPr/>
                    <a:lstStyle/>
                    <a:p>
                      <a:endParaRPr lang="el-GR"/>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1" i="0" u="none" strike="noStrike" cap="none" normalizeH="0" baseline="0" smtClean="0">
                          <a:ln>
                            <a:noFill/>
                          </a:ln>
                          <a:solidFill>
                            <a:srgbClr val="6600CC"/>
                          </a:solidFill>
                          <a:effectLst/>
                          <a:latin typeface="Arial" charset="0"/>
                        </a:rPr>
                        <a:t>2.Απομάκρυνση της σκοτεινής δεκαετίας του ’20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3900">
                <a:tc vMerge="1">
                  <a:txBody>
                    <a:bodyPr/>
                    <a:lstStyle/>
                    <a:p>
                      <a:endParaRPr lang="el-GR"/>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1" i="0" u="none" strike="noStrike" cap="none" normalizeH="0" baseline="0" smtClean="0">
                          <a:ln>
                            <a:noFill/>
                          </a:ln>
                          <a:solidFill>
                            <a:srgbClr val="FF3300"/>
                          </a:solidFill>
                          <a:effectLst/>
                          <a:latin typeface="Arial" charset="0"/>
                        </a:rPr>
                        <a:t>3. Κλείνουν οι πληγές – μειώνεται η φτώχεια</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3900">
                <a:tc vMerge="1">
                  <a:txBody>
                    <a:bodyPr/>
                    <a:lstStyle/>
                    <a:p>
                      <a:endParaRPr lang="el-GR"/>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1" i="0" u="none" strike="noStrike" cap="none" normalizeH="0" baseline="0" smtClean="0">
                          <a:ln>
                            <a:noFill/>
                          </a:ln>
                          <a:solidFill>
                            <a:srgbClr val="0000CC"/>
                          </a:solidFill>
                          <a:effectLst/>
                          <a:latin typeface="Arial" charset="0"/>
                        </a:rPr>
                        <a:t>4.Σχεδιασμός μέλλοντος με αυτοπεποίθηση και αισιοδοξία</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85" name="Oval 37"/>
          <p:cNvSpPr>
            <a:spLocks noChangeArrowheads="1"/>
          </p:cNvSpPr>
          <p:nvPr/>
        </p:nvSpPr>
        <p:spPr bwMode="auto">
          <a:xfrm>
            <a:off x="0" y="188913"/>
            <a:ext cx="914400" cy="914400"/>
          </a:xfrm>
          <a:prstGeom prst="ellipse">
            <a:avLst/>
          </a:prstGeom>
          <a:solidFill>
            <a:schemeClr val="accent1"/>
          </a:solidFill>
          <a:ln w="9525">
            <a:solidFill>
              <a:schemeClr val="tx1"/>
            </a:solidFill>
            <a:round/>
            <a:headEnd/>
            <a:tailEnd/>
          </a:ln>
          <a:effectLst/>
        </p:spPr>
        <p:txBody>
          <a:bodyPr wrap="none" anchor="ctr"/>
          <a:lstStyle/>
          <a:p>
            <a:pPr algn="ctr"/>
            <a:r>
              <a:rPr lang="el-GR" sz="2400" b="1"/>
              <a:t>1</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a:lum bright="70000" contrast="-70000"/>
          </a:blip>
          <a:srcRect/>
          <a:stretch>
            <a:fillRect/>
          </a:stretch>
        </p:blipFill>
        <p:spPr bwMode="auto">
          <a:xfrm>
            <a:off x="250825" y="333375"/>
            <a:ext cx="8642350" cy="6191250"/>
          </a:xfrm>
          <a:prstGeom prst="rect">
            <a:avLst/>
          </a:prstGeom>
          <a:noFill/>
          <a:ln w="9525">
            <a:noFill/>
            <a:miter lim="800000"/>
            <a:headEnd/>
            <a:tailEnd/>
          </a:ln>
          <a:effectLst/>
        </p:spPr>
      </p:pic>
      <p:sp>
        <p:nvSpPr>
          <p:cNvPr id="4098" name="Rectangle 2"/>
          <p:cNvSpPr>
            <a:spLocks noGrp="1" noChangeArrowheads="1"/>
          </p:cNvSpPr>
          <p:nvPr>
            <p:ph type="title"/>
          </p:nvPr>
        </p:nvSpPr>
        <p:spPr>
          <a:xfrm>
            <a:off x="457200" y="274638"/>
            <a:ext cx="8218488" cy="5746750"/>
          </a:xfrm>
        </p:spPr>
        <p:txBody>
          <a:bodyPr/>
          <a:lstStyle/>
          <a:p>
            <a:r>
              <a:rPr lang="el-GR" b="1">
                <a:solidFill>
                  <a:srgbClr val="0000CC"/>
                </a:solidFill>
              </a:rPr>
              <a:t>Αντίδραση ελληνικής κυβέρνησης</a:t>
            </a:r>
            <a:r>
              <a:rPr lang="el-GR" b="1"/>
              <a:t> </a:t>
            </a:r>
            <a:br>
              <a:rPr lang="el-GR" b="1"/>
            </a:br>
            <a:r>
              <a:rPr lang="el-GR" b="1"/>
              <a:t/>
            </a:r>
            <a:br>
              <a:rPr lang="el-GR" b="1"/>
            </a:br>
            <a:r>
              <a:rPr lang="el-GR" b="1"/>
              <a:t/>
            </a:r>
            <a:br>
              <a:rPr lang="el-GR" b="1"/>
            </a:br>
            <a:r>
              <a:rPr lang="el-GR" b="1"/>
              <a:t/>
            </a:r>
            <a:br>
              <a:rPr lang="el-GR" b="1"/>
            </a:br>
            <a:r>
              <a:rPr lang="el-GR" b="1">
                <a:solidFill>
                  <a:srgbClr val="FF3300"/>
                </a:solidFill>
              </a:rPr>
              <a:t>εξάντληση των αποθεμάτων σε χρυσό κα συνάλλαγμα</a:t>
            </a:r>
          </a:p>
        </p:txBody>
      </p:sp>
      <p:sp>
        <p:nvSpPr>
          <p:cNvPr id="4103" name="AutoShape 7"/>
          <p:cNvSpPr>
            <a:spLocks noChangeArrowheads="1"/>
          </p:cNvSpPr>
          <p:nvPr/>
        </p:nvSpPr>
        <p:spPr bwMode="auto">
          <a:xfrm>
            <a:off x="4211638" y="2420938"/>
            <a:ext cx="485775" cy="1624012"/>
          </a:xfrm>
          <a:prstGeom prst="downArrow">
            <a:avLst>
              <a:gd name="adj1" fmla="val 50000"/>
              <a:gd name="adj2" fmla="val 83578"/>
            </a:avLst>
          </a:prstGeom>
          <a:solidFill>
            <a:schemeClr val="accent1"/>
          </a:solidFill>
          <a:ln w="9525">
            <a:solidFill>
              <a:schemeClr val="tx1"/>
            </a:solidFill>
            <a:miter lim="800000"/>
            <a:headEnd/>
            <a:tailEnd/>
          </a:ln>
          <a:effectLst/>
        </p:spPr>
        <p:txBody>
          <a:bodyPr wrap="none" anchor="ctr"/>
          <a:lstStyle/>
          <a:p>
            <a:endParaRPr lang="el-GR"/>
          </a:p>
        </p:txBody>
      </p:sp>
      <p:sp>
        <p:nvSpPr>
          <p:cNvPr id="4104" name="Oval 8"/>
          <p:cNvSpPr>
            <a:spLocks noChangeArrowheads="1"/>
          </p:cNvSpPr>
          <p:nvPr/>
        </p:nvSpPr>
        <p:spPr bwMode="auto">
          <a:xfrm>
            <a:off x="250825" y="333375"/>
            <a:ext cx="914400" cy="914400"/>
          </a:xfrm>
          <a:prstGeom prst="ellipse">
            <a:avLst/>
          </a:prstGeom>
          <a:solidFill>
            <a:schemeClr val="accent1"/>
          </a:solidFill>
          <a:ln w="9525">
            <a:solidFill>
              <a:schemeClr val="tx1"/>
            </a:solidFill>
            <a:round/>
            <a:headEnd/>
            <a:tailEnd/>
          </a:ln>
          <a:effectLst/>
        </p:spPr>
        <p:txBody>
          <a:bodyPr wrap="none" anchor="ctr"/>
          <a:lstStyle/>
          <a:p>
            <a:pPr algn="ctr"/>
            <a:r>
              <a:rPr lang="el-GR" sz="2000" b="1"/>
              <a:t>2</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a:lum bright="70000" contrast="-70000"/>
          </a:blip>
          <a:srcRect/>
          <a:stretch>
            <a:fillRect/>
          </a:stretch>
        </p:blipFill>
        <p:spPr bwMode="auto">
          <a:xfrm>
            <a:off x="250825" y="333375"/>
            <a:ext cx="8642350" cy="6191250"/>
          </a:xfrm>
          <a:prstGeom prst="rect">
            <a:avLst/>
          </a:prstGeom>
          <a:noFill/>
          <a:ln w="9525">
            <a:noFill/>
            <a:miter lim="800000"/>
            <a:headEnd/>
            <a:tailEnd/>
          </a:ln>
          <a:effectLst/>
        </p:spPr>
      </p:pic>
      <p:sp>
        <p:nvSpPr>
          <p:cNvPr id="5123" name="Rectangle 3"/>
          <p:cNvSpPr>
            <a:spLocks noGrp="1" noChangeArrowheads="1"/>
          </p:cNvSpPr>
          <p:nvPr>
            <p:ph type="body" idx="1"/>
          </p:nvPr>
        </p:nvSpPr>
        <p:spPr>
          <a:xfrm>
            <a:off x="457200" y="404813"/>
            <a:ext cx="8229600" cy="6048375"/>
          </a:xfrm>
        </p:spPr>
        <p:txBody>
          <a:bodyPr/>
          <a:lstStyle/>
          <a:p>
            <a:pPr algn="ctr">
              <a:lnSpc>
                <a:spcPct val="90000"/>
              </a:lnSpc>
              <a:buFontTx/>
              <a:buNone/>
            </a:pPr>
            <a:r>
              <a:rPr lang="el-GR" b="1">
                <a:solidFill>
                  <a:srgbClr val="FF3300"/>
                </a:solidFill>
              </a:rPr>
              <a:t>Άνοιξη 1932</a:t>
            </a:r>
            <a:r>
              <a:rPr lang="el-GR" b="1"/>
              <a:t> :</a:t>
            </a:r>
          </a:p>
          <a:p>
            <a:pPr>
              <a:lnSpc>
                <a:spcPct val="90000"/>
              </a:lnSpc>
            </a:pPr>
            <a:r>
              <a:rPr lang="el-GR" b="1">
                <a:solidFill>
                  <a:srgbClr val="6600CC"/>
                </a:solidFill>
              </a:rPr>
              <a:t>Αναστολή μετατρεψιμότητας του εθνικού νομίσματος</a:t>
            </a:r>
          </a:p>
          <a:p>
            <a:pPr>
              <a:lnSpc>
                <a:spcPct val="90000"/>
              </a:lnSpc>
            </a:pPr>
            <a:r>
              <a:rPr lang="el-GR" b="1">
                <a:solidFill>
                  <a:srgbClr val="FF3300"/>
                </a:solidFill>
              </a:rPr>
              <a:t>Αναστολή εξυπηρέτησης εξωτερικών δανείων</a:t>
            </a:r>
          </a:p>
          <a:p>
            <a:pPr>
              <a:lnSpc>
                <a:spcPct val="90000"/>
              </a:lnSpc>
            </a:pPr>
            <a:r>
              <a:rPr lang="el-GR" b="1">
                <a:solidFill>
                  <a:srgbClr val="00CC00"/>
                </a:solidFill>
              </a:rPr>
              <a:t>Περίοδος ισχυρού παρεμβατισμού στα οικονομικά ζητήματα-ιδιαίτερα στις εξωτερικές συναλλαγές</a:t>
            </a:r>
          </a:p>
          <a:p>
            <a:pPr>
              <a:lnSpc>
                <a:spcPct val="90000"/>
              </a:lnSpc>
            </a:pPr>
            <a:r>
              <a:rPr lang="el-GR" b="1">
                <a:solidFill>
                  <a:srgbClr val="6600CC"/>
                </a:solidFill>
              </a:rPr>
              <a:t>Πολιτική προστατευτισμού με στόχο την αυτάρκεια</a:t>
            </a:r>
          </a:p>
          <a:p>
            <a:pPr>
              <a:lnSpc>
                <a:spcPct val="90000"/>
              </a:lnSpc>
            </a:pPr>
            <a:r>
              <a:rPr lang="el-GR" b="1">
                <a:solidFill>
                  <a:srgbClr val="00CC00"/>
                </a:solidFill>
              </a:rPr>
              <a:t>Είσοδος της Ελλάδας στο χώρο της </a:t>
            </a:r>
            <a:r>
              <a:rPr lang="el-GR" b="1" u="sng">
                <a:solidFill>
                  <a:srgbClr val="00CC00"/>
                </a:solidFill>
              </a:rPr>
              <a:t>κλειστής οικονομίας</a:t>
            </a:r>
          </a:p>
          <a:p>
            <a:pPr>
              <a:lnSpc>
                <a:spcPct val="90000"/>
              </a:lnSpc>
            </a:pPr>
            <a:endParaRPr lang="el-GR" b="1" u="sng"/>
          </a:p>
          <a:p>
            <a:pPr>
              <a:lnSpc>
                <a:spcPct val="90000"/>
              </a:lnSpc>
            </a:pPr>
            <a:endParaRPr lang="el-GR"/>
          </a:p>
        </p:txBody>
      </p:sp>
      <p:sp>
        <p:nvSpPr>
          <p:cNvPr id="5125" name="Oval 5"/>
          <p:cNvSpPr>
            <a:spLocks noChangeArrowheads="1"/>
          </p:cNvSpPr>
          <p:nvPr/>
        </p:nvSpPr>
        <p:spPr bwMode="auto">
          <a:xfrm>
            <a:off x="250825" y="260350"/>
            <a:ext cx="792163" cy="720725"/>
          </a:xfrm>
          <a:prstGeom prst="ellipse">
            <a:avLst/>
          </a:prstGeom>
          <a:solidFill>
            <a:schemeClr val="accent1"/>
          </a:solidFill>
          <a:ln w="9525">
            <a:solidFill>
              <a:schemeClr val="tx1"/>
            </a:solidFill>
            <a:round/>
            <a:headEnd/>
            <a:tailEnd/>
          </a:ln>
          <a:effectLst/>
        </p:spPr>
        <p:txBody>
          <a:bodyPr wrap="none" anchor="ctr"/>
          <a:lstStyle/>
          <a:p>
            <a:pPr algn="ctr"/>
            <a:r>
              <a:rPr lang="el-GR" sz="2400" b="1"/>
              <a:t>3</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5" name="AutoShape 11"/>
          <p:cNvSpPr>
            <a:spLocks noChangeArrowheads="1"/>
          </p:cNvSpPr>
          <p:nvPr/>
        </p:nvSpPr>
        <p:spPr bwMode="auto">
          <a:xfrm>
            <a:off x="827088" y="549275"/>
            <a:ext cx="7777162" cy="2447925"/>
          </a:xfrm>
          <a:prstGeom prst="flowChartProcess">
            <a:avLst/>
          </a:prstGeom>
          <a:solidFill>
            <a:schemeClr val="accent1"/>
          </a:solidFill>
          <a:ln w="9525">
            <a:solidFill>
              <a:schemeClr val="tx1"/>
            </a:solidFill>
            <a:miter lim="800000"/>
            <a:headEnd/>
            <a:tailEnd/>
          </a:ln>
          <a:effectLst/>
        </p:spPr>
        <p:txBody>
          <a:bodyPr wrap="none" anchor="ctr"/>
          <a:lstStyle/>
          <a:p>
            <a:endParaRPr lang="el-GR"/>
          </a:p>
        </p:txBody>
      </p:sp>
      <p:sp>
        <p:nvSpPr>
          <p:cNvPr id="6153" name="Rectangle 9"/>
          <p:cNvSpPr>
            <a:spLocks noChangeArrowheads="1"/>
          </p:cNvSpPr>
          <p:nvPr/>
        </p:nvSpPr>
        <p:spPr bwMode="auto">
          <a:xfrm>
            <a:off x="539750" y="476250"/>
            <a:ext cx="8280400" cy="2376488"/>
          </a:xfrm>
          <a:prstGeom prst="rect">
            <a:avLst/>
          </a:prstGeom>
          <a:solidFill>
            <a:schemeClr val="accent1"/>
          </a:solidFill>
          <a:ln w="9525">
            <a:solidFill>
              <a:schemeClr val="tx1"/>
            </a:solidFill>
            <a:miter lim="800000"/>
            <a:headEnd/>
            <a:tailEnd/>
          </a:ln>
          <a:effectLst/>
        </p:spPr>
        <p:txBody>
          <a:bodyPr wrap="none" anchor="ctr"/>
          <a:lstStyle/>
          <a:p>
            <a:endParaRPr lang="el-GR"/>
          </a:p>
        </p:txBody>
      </p:sp>
      <p:pic>
        <p:nvPicPr>
          <p:cNvPr id="6146" name="Picture 2"/>
          <p:cNvPicPr>
            <a:picLocks noChangeAspect="1" noChangeArrowheads="1"/>
          </p:cNvPicPr>
          <p:nvPr/>
        </p:nvPicPr>
        <p:blipFill>
          <a:blip r:embed="rId2">
            <a:lum bright="70000" contrast="-70000"/>
          </a:blip>
          <a:srcRect/>
          <a:stretch>
            <a:fillRect/>
          </a:stretch>
        </p:blipFill>
        <p:spPr bwMode="auto">
          <a:xfrm>
            <a:off x="250825" y="333375"/>
            <a:ext cx="8642350" cy="6191250"/>
          </a:xfrm>
          <a:prstGeom prst="rect">
            <a:avLst/>
          </a:prstGeom>
          <a:noFill/>
          <a:ln w="9525">
            <a:noFill/>
            <a:miter lim="800000"/>
            <a:headEnd/>
            <a:tailEnd/>
          </a:ln>
          <a:effectLst/>
        </p:spPr>
      </p:pic>
      <p:sp>
        <p:nvSpPr>
          <p:cNvPr id="6149" name="Rectangle 5"/>
          <p:cNvSpPr>
            <a:spLocks noGrp="1" noChangeArrowheads="1"/>
          </p:cNvSpPr>
          <p:nvPr>
            <p:ph type="ctrTitle"/>
          </p:nvPr>
        </p:nvSpPr>
        <p:spPr>
          <a:xfrm>
            <a:off x="468313" y="333375"/>
            <a:ext cx="8062912" cy="5327650"/>
          </a:xfrm>
        </p:spPr>
        <p:txBody>
          <a:bodyPr/>
          <a:lstStyle/>
          <a:p>
            <a:r>
              <a:rPr lang="el-GR" sz="4000" b="1" u="sng">
                <a:solidFill>
                  <a:srgbClr val="008000"/>
                </a:solidFill>
              </a:rPr>
              <a:t>Κλειστή οικονομία</a:t>
            </a:r>
            <a:r>
              <a:rPr lang="el-GR" sz="4000" b="1" u="sng">
                <a:solidFill>
                  <a:srgbClr val="00CC00"/>
                </a:solidFill>
              </a:rPr>
              <a:t>:</a:t>
            </a:r>
            <a:r>
              <a:rPr lang="el-GR" sz="4000" b="1">
                <a:solidFill>
                  <a:srgbClr val="00CC00"/>
                </a:solidFill>
              </a:rPr>
              <a:t> Οι συναλλαγές καθορίζονται από γραφειοκρατικές διαδικασίες παρά από ελεύθερες οικονομικές συμφωνίες</a:t>
            </a:r>
          </a:p>
        </p:txBody>
      </p:sp>
      <p:sp>
        <p:nvSpPr>
          <p:cNvPr id="6158" name="Oval 14"/>
          <p:cNvSpPr>
            <a:spLocks noChangeArrowheads="1"/>
          </p:cNvSpPr>
          <p:nvPr/>
        </p:nvSpPr>
        <p:spPr bwMode="auto">
          <a:xfrm rot="-400063">
            <a:off x="395288" y="836613"/>
            <a:ext cx="665162" cy="631825"/>
          </a:xfrm>
          <a:prstGeom prst="ellipse">
            <a:avLst/>
          </a:prstGeom>
          <a:solidFill>
            <a:schemeClr val="accent1"/>
          </a:solidFill>
          <a:ln w="9525">
            <a:solidFill>
              <a:schemeClr val="tx1"/>
            </a:solidFill>
            <a:round/>
            <a:headEnd/>
            <a:tailEnd/>
          </a:ln>
          <a:effectLst/>
        </p:spPr>
        <p:txBody>
          <a:bodyPr wrap="none" anchor="ctr"/>
          <a:lstStyle/>
          <a:p>
            <a:pPr algn="ctr"/>
            <a:r>
              <a:rPr lang="el-GR" b="1"/>
              <a:t>2</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2">
            <a:lum bright="70000" contrast="-70000"/>
          </a:blip>
          <a:srcRect/>
          <a:stretch>
            <a:fillRect/>
          </a:stretch>
        </p:blipFill>
        <p:spPr bwMode="auto">
          <a:xfrm>
            <a:off x="250825" y="333375"/>
            <a:ext cx="8642350" cy="6191250"/>
          </a:xfrm>
          <a:prstGeom prst="rect">
            <a:avLst/>
          </a:prstGeom>
          <a:noFill/>
          <a:ln w="9525">
            <a:noFill/>
            <a:miter lim="800000"/>
            <a:headEnd/>
            <a:tailEnd/>
          </a:ln>
          <a:effectLst/>
        </p:spPr>
      </p:pic>
      <p:sp>
        <p:nvSpPr>
          <p:cNvPr id="8195" name="Rectangle 3"/>
          <p:cNvSpPr>
            <a:spLocks noGrp="1" noChangeArrowheads="1"/>
          </p:cNvSpPr>
          <p:nvPr>
            <p:ph type="body" idx="1"/>
          </p:nvPr>
        </p:nvSpPr>
        <p:spPr>
          <a:xfrm>
            <a:off x="457200" y="0"/>
            <a:ext cx="8229600" cy="6858000"/>
          </a:xfrm>
        </p:spPr>
        <p:txBody>
          <a:bodyPr/>
          <a:lstStyle/>
          <a:p>
            <a:pPr>
              <a:lnSpc>
                <a:spcPct val="90000"/>
              </a:lnSpc>
            </a:pPr>
            <a:endParaRPr lang="el-GR" sz="2800" b="1" u="sng">
              <a:solidFill>
                <a:srgbClr val="CC3300"/>
              </a:solidFill>
            </a:endParaRPr>
          </a:p>
          <a:p>
            <a:pPr>
              <a:lnSpc>
                <a:spcPct val="90000"/>
              </a:lnSpc>
            </a:pPr>
            <a:endParaRPr lang="el-GR" b="1" u="sng">
              <a:solidFill>
                <a:srgbClr val="CC3300"/>
              </a:solidFill>
            </a:endParaRPr>
          </a:p>
          <a:p>
            <a:pPr>
              <a:lnSpc>
                <a:spcPct val="90000"/>
              </a:lnSpc>
            </a:pPr>
            <a:r>
              <a:rPr lang="el-GR" b="1" u="sng">
                <a:solidFill>
                  <a:srgbClr val="CC3300"/>
                </a:solidFill>
              </a:rPr>
              <a:t>Κλήριγκ</a:t>
            </a:r>
            <a:r>
              <a:rPr lang="el-GR">
                <a:solidFill>
                  <a:srgbClr val="CC3300"/>
                </a:solidFill>
              </a:rPr>
              <a:t> </a:t>
            </a:r>
            <a:r>
              <a:rPr lang="el-GR">
                <a:solidFill>
                  <a:srgbClr val="FF3300"/>
                </a:solidFill>
              </a:rPr>
              <a:t>: </a:t>
            </a:r>
            <a:r>
              <a:rPr lang="el-GR" b="1">
                <a:solidFill>
                  <a:srgbClr val="FF3300"/>
                </a:solidFill>
              </a:rPr>
              <a:t>Οι διεθνείς συναλλαγές δε γίνονταν με βάση το μετατρέψιμο συνάλλαγμα αλλά με βάση διακρατικές συμφωνίες που κοστολογούσαν τα προς ανταλλαγή προϊόντα και φρόντιζαν να ισοσκελίζουν την αξία εισαγωγών εξαγωγών στο πλαίσιο ειδικών λογαριασμών</a:t>
            </a:r>
            <a:r>
              <a:rPr lang="el-GR" b="1"/>
              <a:t> </a:t>
            </a:r>
          </a:p>
          <a:p>
            <a:pPr>
              <a:lnSpc>
                <a:spcPct val="90000"/>
              </a:lnSpc>
            </a:pPr>
            <a:endParaRPr lang="el-GR" b="1"/>
          </a:p>
          <a:p>
            <a:pPr>
              <a:lnSpc>
                <a:spcPct val="90000"/>
              </a:lnSpc>
              <a:buFontTx/>
              <a:buNone/>
            </a:pPr>
            <a:r>
              <a:rPr lang="el-GR" sz="2800" b="1"/>
              <a:t> </a:t>
            </a:r>
          </a:p>
          <a:p>
            <a:pPr>
              <a:lnSpc>
                <a:spcPct val="90000"/>
              </a:lnSpc>
              <a:buFontTx/>
              <a:buNone/>
            </a:pPr>
            <a:r>
              <a:rPr lang="el-GR" sz="2800" b="1"/>
              <a:t>   </a:t>
            </a:r>
          </a:p>
          <a:p>
            <a:pPr>
              <a:lnSpc>
                <a:spcPct val="90000"/>
              </a:lnSpc>
            </a:pPr>
            <a:r>
              <a:rPr lang="el-GR" sz="2800" b="1"/>
              <a:t>Αποτελέσματα: Θετικά και αρνητικά</a:t>
            </a:r>
          </a:p>
          <a:p>
            <a:pPr>
              <a:lnSpc>
                <a:spcPct val="90000"/>
              </a:lnSpc>
            </a:pPr>
            <a:endParaRPr lang="el-GR" sz="2800"/>
          </a:p>
        </p:txBody>
      </p:sp>
      <p:sp>
        <p:nvSpPr>
          <p:cNvPr id="8197" name="AutoShape 5"/>
          <p:cNvSpPr>
            <a:spLocks noChangeArrowheads="1"/>
          </p:cNvSpPr>
          <p:nvPr/>
        </p:nvSpPr>
        <p:spPr bwMode="auto">
          <a:xfrm>
            <a:off x="3851275" y="4365625"/>
            <a:ext cx="485775" cy="935038"/>
          </a:xfrm>
          <a:prstGeom prst="downArrow">
            <a:avLst>
              <a:gd name="adj1" fmla="val 50000"/>
              <a:gd name="adj2" fmla="val 48121"/>
            </a:avLst>
          </a:prstGeom>
          <a:solidFill>
            <a:schemeClr val="accent1"/>
          </a:solidFill>
          <a:ln w="9525">
            <a:solidFill>
              <a:schemeClr val="tx1"/>
            </a:solidFill>
            <a:miter lim="800000"/>
            <a:headEnd/>
            <a:tailEnd/>
          </a:ln>
          <a:effectLst/>
        </p:spPr>
        <p:txBody>
          <a:bodyPr wrap="none" anchor="ctr"/>
          <a:lstStyle/>
          <a:p>
            <a:endParaRPr lang="el-GR"/>
          </a:p>
        </p:txBody>
      </p:sp>
      <p:sp>
        <p:nvSpPr>
          <p:cNvPr id="8198" name="Oval 6"/>
          <p:cNvSpPr>
            <a:spLocks noChangeArrowheads="1"/>
          </p:cNvSpPr>
          <p:nvPr/>
        </p:nvSpPr>
        <p:spPr bwMode="auto">
          <a:xfrm>
            <a:off x="250825" y="260350"/>
            <a:ext cx="647700" cy="647700"/>
          </a:xfrm>
          <a:prstGeom prst="ellipse">
            <a:avLst/>
          </a:prstGeom>
          <a:solidFill>
            <a:schemeClr val="accent1"/>
          </a:solidFill>
          <a:ln w="9525">
            <a:solidFill>
              <a:schemeClr val="tx1"/>
            </a:solidFill>
            <a:round/>
            <a:headEnd/>
            <a:tailEnd/>
          </a:ln>
          <a:effectLst/>
        </p:spPr>
        <p:txBody>
          <a:bodyPr wrap="none" anchor="ctr"/>
          <a:lstStyle/>
          <a:p>
            <a:pPr algn="ctr"/>
            <a:r>
              <a:rPr lang="el-GR" sz="2400" b="1"/>
              <a:t>3</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image.slidesharecdn.com/random-120915141852-phpapp01/95/-5-728.jpg?cb=1347718837"/>
          <p:cNvPicPr>
            <a:picLocks noChangeAspect="1" noChangeArrowheads="1"/>
          </p:cNvPicPr>
          <p:nvPr/>
        </p:nvPicPr>
        <p:blipFill>
          <a:blip r:embed="rId2"/>
          <a:srcRect/>
          <a:stretch>
            <a:fillRect/>
          </a:stretch>
        </p:blipFill>
        <p:spPr bwMode="auto">
          <a:xfrm>
            <a:off x="928662" y="500042"/>
            <a:ext cx="6934200" cy="5572164"/>
          </a:xfrm>
          <a:prstGeom prst="rect">
            <a:avLst/>
          </a:prstGeo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2">
            <a:lum bright="70000" contrast="-70000"/>
          </a:blip>
          <a:srcRect/>
          <a:stretch>
            <a:fillRect/>
          </a:stretch>
        </p:blipFill>
        <p:spPr bwMode="auto">
          <a:xfrm>
            <a:off x="250825" y="333375"/>
            <a:ext cx="8642350" cy="6191250"/>
          </a:xfrm>
          <a:prstGeom prst="rect">
            <a:avLst/>
          </a:prstGeom>
          <a:noFill/>
          <a:ln w="9525">
            <a:noFill/>
            <a:miter lim="800000"/>
            <a:headEnd/>
            <a:tailEnd/>
          </a:ln>
          <a:effectLst/>
        </p:spPr>
      </p:pic>
      <p:sp>
        <p:nvSpPr>
          <p:cNvPr id="9218" name="Rectangle 2"/>
          <p:cNvSpPr>
            <a:spLocks noGrp="1" noChangeArrowheads="1"/>
          </p:cNvSpPr>
          <p:nvPr>
            <p:ph type="title"/>
          </p:nvPr>
        </p:nvSpPr>
        <p:spPr/>
        <p:txBody>
          <a:bodyPr/>
          <a:lstStyle/>
          <a:p>
            <a:r>
              <a:rPr lang="el-GR">
                <a:solidFill>
                  <a:srgbClr val="008000"/>
                </a:solidFill>
              </a:rPr>
              <a:t>Επιπτώσεις στο πολιτικό πεδίο</a:t>
            </a:r>
            <a:r>
              <a:rPr lang="el-GR"/>
              <a:t>:</a:t>
            </a:r>
          </a:p>
        </p:txBody>
      </p:sp>
      <p:sp>
        <p:nvSpPr>
          <p:cNvPr id="9219" name="Rectangle 3"/>
          <p:cNvSpPr>
            <a:spLocks noGrp="1" noChangeArrowheads="1"/>
          </p:cNvSpPr>
          <p:nvPr>
            <p:ph type="body" idx="1"/>
          </p:nvPr>
        </p:nvSpPr>
        <p:spPr>
          <a:xfrm>
            <a:off x="457200" y="1600200"/>
            <a:ext cx="8229600" cy="4924425"/>
          </a:xfrm>
        </p:spPr>
        <p:txBody>
          <a:bodyPr/>
          <a:lstStyle/>
          <a:p>
            <a:r>
              <a:rPr lang="el-GR" b="1">
                <a:solidFill>
                  <a:srgbClr val="00CCFF"/>
                </a:solidFill>
              </a:rPr>
              <a:t>Συγκεντρωτικά κράτη</a:t>
            </a:r>
          </a:p>
          <a:p>
            <a:r>
              <a:rPr lang="el-GR" b="1">
                <a:solidFill>
                  <a:srgbClr val="6600CC"/>
                </a:solidFill>
              </a:rPr>
              <a:t>Ολοκληρωτικά κινήματα</a:t>
            </a:r>
          </a:p>
          <a:p>
            <a:r>
              <a:rPr lang="el-GR" b="1">
                <a:solidFill>
                  <a:srgbClr val="990000"/>
                </a:solidFill>
              </a:rPr>
              <a:t>Ολοκληρωτικά καθεστώτα στην Ευρώπη (Δεκαετία ’30 δικτατορικά –φασιστικά καθεστώτα)</a:t>
            </a:r>
          </a:p>
          <a:p>
            <a:pPr>
              <a:buFontTx/>
              <a:buNone/>
            </a:pPr>
            <a:endParaRPr lang="el-GR" b="1">
              <a:solidFill>
                <a:srgbClr val="990000"/>
              </a:solidFill>
            </a:endParaRPr>
          </a:p>
          <a:p>
            <a:r>
              <a:rPr lang="el-GR" b="1">
                <a:solidFill>
                  <a:srgbClr val="CC3300"/>
                </a:solidFill>
              </a:rPr>
              <a:t>Ελλάδα:4 Αυγούστου 1936, δικτατορία Ι. Μεταξά, με την ανοχή του παλατιού.</a:t>
            </a:r>
          </a:p>
        </p:txBody>
      </p:sp>
      <p:sp>
        <p:nvSpPr>
          <p:cNvPr id="9221" name="Oval 5"/>
          <p:cNvSpPr>
            <a:spLocks noChangeArrowheads="1"/>
          </p:cNvSpPr>
          <p:nvPr/>
        </p:nvSpPr>
        <p:spPr bwMode="auto">
          <a:xfrm>
            <a:off x="250825" y="188913"/>
            <a:ext cx="503238" cy="431800"/>
          </a:xfrm>
          <a:prstGeom prst="ellipse">
            <a:avLst/>
          </a:prstGeom>
          <a:solidFill>
            <a:schemeClr val="accent1"/>
          </a:solidFill>
          <a:ln w="9525">
            <a:solidFill>
              <a:schemeClr val="tx1"/>
            </a:solidFill>
            <a:round/>
            <a:headEnd/>
            <a:tailEnd/>
          </a:ln>
          <a:effectLst/>
        </p:spPr>
        <p:txBody>
          <a:bodyPr wrap="none" anchor="ctr"/>
          <a:lstStyle/>
          <a:p>
            <a:pPr algn="ctr"/>
            <a:r>
              <a:rPr lang="el-GR" sz="2000" b="1"/>
              <a:t>4</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250825" y="333375"/>
            <a:ext cx="8642350" cy="6191250"/>
          </a:xfrm>
          <a:prstGeom prst="rect">
            <a:avLst/>
          </a:prstGeom>
          <a:noFill/>
          <a:ln w="9525">
            <a:noFill/>
            <a:miter lim="800000"/>
            <a:headEnd/>
            <a:tailEnd/>
          </a:ln>
          <a:effectLst/>
        </p:spPr>
      </p:pic>
      <p:sp>
        <p:nvSpPr>
          <p:cNvPr id="11267" name="Rectangle 3"/>
          <p:cNvSpPr>
            <a:spLocks noGrp="1" noChangeArrowheads="1"/>
          </p:cNvSpPr>
          <p:nvPr>
            <p:ph type="ctrTitle"/>
          </p:nvPr>
        </p:nvSpPr>
        <p:spPr>
          <a:xfrm>
            <a:off x="539750" y="3716338"/>
            <a:ext cx="7772400" cy="1441450"/>
          </a:xfrm>
        </p:spPr>
        <p:txBody>
          <a:bodyPr/>
          <a:lstStyle/>
          <a:p>
            <a:r>
              <a:rPr lang="el-GR" sz="7200" b="1">
                <a:solidFill>
                  <a:schemeClr val="bg1"/>
                </a:solidFill>
              </a:rPr>
              <a:t>τέλος</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image.slidesharecdn.com/random-120915141852-phpapp01/95/-6-728.jpg?cb=1347718837"/>
          <p:cNvPicPr>
            <a:picLocks noChangeAspect="1" noChangeArrowheads="1"/>
          </p:cNvPicPr>
          <p:nvPr/>
        </p:nvPicPr>
        <p:blipFill>
          <a:blip r:embed="rId2"/>
          <a:srcRect/>
          <a:stretch>
            <a:fillRect/>
          </a:stretch>
        </p:blipFill>
        <p:spPr bwMode="auto">
          <a:xfrm>
            <a:off x="642910" y="571480"/>
            <a:ext cx="7720018" cy="5557841"/>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image.slidesharecdn.com/random-120915141852-phpapp01/95/-7-728.jpg?cb=1347718837"/>
          <p:cNvPicPr>
            <a:picLocks noChangeAspect="1" noChangeArrowheads="1"/>
          </p:cNvPicPr>
          <p:nvPr/>
        </p:nvPicPr>
        <p:blipFill>
          <a:blip r:embed="rId2"/>
          <a:srcRect/>
          <a:stretch>
            <a:fillRect/>
          </a:stretch>
        </p:blipFill>
        <p:spPr bwMode="auto">
          <a:xfrm>
            <a:off x="785786" y="714356"/>
            <a:ext cx="7862894" cy="557216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s://image.slidesharecdn.com/random-120915141852-phpapp01/95/-8-728.jpg?cb=1347718837"/>
          <p:cNvPicPr>
            <a:picLocks noChangeAspect="1" noChangeArrowheads="1"/>
          </p:cNvPicPr>
          <p:nvPr/>
        </p:nvPicPr>
        <p:blipFill>
          <a:blip r:embed="rId2"/>
          <a:srcRect/>
          <a:stretch>
            <a:fillRect/>
          </a:stretch>
        </p:blipFill>
        <p:spPr bwMode="auto">
          <a:xfrm>
            <a:off x="857224" y="500042"/>
            <a:ext cx="7362828" cy="5572164"/>
          </a:xfrm>
          <a:prstGeom prst="rect">
            <a:avLst/>
          </a:prstGeom>
          <a:noFill/>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TotalTime>
  <Words>1137</Words>
  <Application>Microsoft Office PowerPoint</Application>
  <PresentationFormat>Προβολή στην οθόνη (4:3)</PresentationFormat>
  <Paragraphs>263</Paragraphs>
  <Slides>61</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61</vt:i4>
      </vt:variant>
    </vt:vector>
  </HeadingPairs>
  <TitlesOfParts>
    <vt:vector size="62" baseType="lpstr">
      <vt:lpstr>Θέμα του Office</vt:lpstr>
      <vt:lpstr> ΟΙ ΟΙΚΟΝΟΜΙΚΕΣ ΕΞΕΛΙΞΕΙΣ ΚΑΤΑ ΤΟΝ 20ό ΑΙΩΝΑ </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ΤΑ ΠΡΩΤΑ ΒΗΜΑΤΑ ΤΟΥ ΕΡΓΑΤΙΚΟΥ ΚΙΝΗΜΑΤΟΣ</vt:lpstr>
      <vt:lpstr>( Αγροτικό πρόβλημα + )Εργατικό κίνημα: Διαφορές ανάμεσα στην Ελλάδα και στις άλλες Ευρωπαϊκές χώρες</vt:lpstr>
      <vt:lpstr>ΑΙΤΙΑ</vt:lpstr>
      <vt:lpstr>Τέλος Βαλκανικών πολέμων: Ενσωμάτωση Θεσσαλονίκης στην Ελλάδα    αλλαγή τοπίου - Η Θεσσαλονίκη σημείο αναφοράς για το εργατικό κίνημα  ΑΙΤΙΑ: 1.Βιομηχανικό υπόβαθρο            2.Κοσμοπολίτικος χαρακτήρας (διακίνηση ιδεών)            3.Φεντερασιόν </vt:lpstr>
      <vt:lpstr>Τέλος Α΄  Παγκοσμίου πολέμου: Ωρίμαση του εργατικού/σοσιαλιστικού κινήματος  Λόγοι: 1.Πιέσεις που δέχτηκε η ελληνική κοινωνία 2.Εμπλοκή σε διεθνείς υποθέσεις 3.Αντίκτυπος Ρωσικής Επανάστασης</vt:lpstr>
      <vt:lpstr>Ωρίμαση του εργατικού σοσιαλιστικού κινήματος</vt:lpstr>
      <vt:lpstr>Διαφάνεια 17</vt:lpstr>
      <vt:lpstr>ΟΙ ΟΙΚΟΝΟΜΙΚΕΣ ΣΥΝΘΗΚΕΣ ΚΑΤΑ ΤΗΝ ΠΕΡΙΟΔΟ 1910-1922</vt:lpstr>
      <vt:lpstr>Ελ. Βενιζέλος , ο εκφραστής της πολιτικής αντίληψης του Βενιζελισμού</vt:lpstr>
      <vt:lpstr>Βενιζελισμός: νέα πολιτική αντίληψη(1910-1922) εκφραστής Ελ. Βενιζέλος</vt:lpstr>
      <vt:lpstr>Βενιζέλος + αστική τάξη που πλουτίζει στη λεκάνη της ανατολικής Μεσογείου με οικονομικές δραστηριότητες και πολιτικές φιλοδοξίες</vt:lpstr>
      <vt:lpstr>Για τη διεκδίκηση της Μεγάλης Ελλάδας και ενώ οι πλεονασματικοί προϋπολογισμοί τρέφουν τις ελπίδες επιτυχίας</vt:lpstr>
      <vt:lpstr>1910 : πρόοδοι οικονομίας </vt:lpstr>
      <vt:lpstr>Βαλκανικοί πόλεμοι:  κόστος: σημαντικό-δεν κλονίζει την εθνική οικονομία κέρδη: 1.ενσωμάτωση εδαφών 70%                                   κατοίκων 80%   (Ήπειρος, Δυτ. Και Κεν. Μακεδονία, Αιγαίο, Κρήτη)              2.Νέες οικονομικές προοπτικές (εδάφη πεδινά αρδευόμενα)                       </vt:lpstr>
      <vt:lpstr> ΠΡΟΒΛΗΜΑ : Μειονοτικές ομάδες (π.χ. Ήπειρος: Αλβανοί, Μουσουλμάνοι, Εβραίοι)</vt:lpstr>
      <vt:lpstr>ΤΕΛΟΣ</vt:lpstr>
      <vt:lpstr>Ο Α΄ ΠΑΓΚΟΣΜΙΟΣ ΠΟΛΕΜΟΣ</vt:lpstr>
      <vt:lpstr>Συνθήκες συμμετοχής της Ελλάδας στον Α΄ Παγκόσμιο πόλεμο:</vt:lpstr>
      <vt:lpstr>1.Οικονομικό κόστος 2.κοινωνικό κόστος 3.υπονόμευση κεκτημένων προηγούμενης περιόδου</vt:lpstr>
      <vt:lpstr>Ιδιόμορφος (=θεωρητικός) Δανεισμός</vt:lpstr>
      <vt:lpstr>1920:Ο Βενιζέλος χάνει τις εκλογές επαναφορά Κωνσταντίνου (ανεπιθύμητος στους συμμάχους)</vt:lpstr>
      <vt:lpstr>Πρωτότυπο εσωτερικό αναγκαστικό δάνειο= διχοτόμηση χαρτονομίσματος αριστερό τμήμα: 50% της αξίας δεξιό τμήμα: ανταλλαγή με ομολογίες δημοσίου</vt:lpstr>
      <vt:lpstr>Ο Α΄ ΠΑΓΚΟΣΜΙΟΣ ΠΟΛΕΜΟΣ</vt:lpstr>
      <vt:lpstr>Η ΟΙΚΟΝΟΜΙΚΗ ΖΩΗ ΚΑΤΑ ΤΗΝ ΠΕΡΙΟΔΟ 1922 - 1936</vt:lpstr>
      <vt:lpstr>ΚΑΤΑΣΤΡΟΦΗ ΤΟΥ 1922: ΜΕΤΑΒΟΛΗ ΤΩΝ ΔΕΔΟΜΕΝΩΝ ΤΗΣ ΕΛΛΗΝΙΚΗΣ ΚΟΙΝΩΝΙΑΣ ΑΦΙΞΗ ΚΑΙ ΑΠΟΚΑΤΑΣΤΑΣΗ ΡΕΥΜΑΤΟΣ ΠΡΟΣΦΥΓΩΝ</vt:lpstr>
      <vt:lpstr>Άφιξη των προσφύγων 1. ανθρώπινη τραγωδία 2.καταλύτης στη δυναμική της κοινωνίας όμως έπρεπε να ξεπεραστούν  α. οι ανεπάρκειες της διοίκησης β. οι ασθένειες (φυματίωση-ελονοσία)      ανάγκη για επείγουσες παρεμβάσεις</vt:lpstr>
      <vt:lpstr>ΣΥΣΚΟΤΙΖΟΥΝ ΤΗΝ ΑΠΟΤΕΛΕΣΜΑΤΙΚΟΤΗΤΑ ΤΟΥ ΚΡΑΤΟΥΣ:</vt:lpstr>
      <vt:lpstr>Χαρακτηρισμός αποτελεσματικότητας του κράτους:</vt:lpstr>
      <vt:lpstr>τέλος</vt:lpstr>
      <vt:lpstr>6. Η ΕΛΛΗΝΙΚΗ ΟΙΚΟΝΟΜΙΑ ΚΑΤΑ ΤΗΝ ΠΕΡΙΟΔΟ ΤΟΥ ΜΕΣΟΠΟΛΕΜΟΥ</vt:lpstr>
      <vt:lpstr>Διαφάνεια 41</vt:lpstr>
      <vt:lpstr>Διαφάνεια 42</vt:lpstr>
      <vt:lpstr>ΤΕΛΟΣ</vt:lpstr>
      <vt:lpstr>7. Οι μεγάλες επενδύσεις</vt:lpstr>
      <vt:lpstr>Μικρασιατικός  πόλεμος  ραγδαίες αλλαγές</vt:lpstr>
      <vt:lpstr>Διαφάνεια 46</vt:lpstr>
      <vt:lpstr>Ανάλογες επενδύσεις στις υποδομές της άλλης χώρας</vt:lpstr>
      <vt:lpstr>τέλος</vt:lpstr>
      <vt:lpstr>8. Η Τράπεζα της Ελλάδος</vt:lpstr>
      <vt:lpstr>1927: Αίτημα της Ελλάδας για πρόσθετο Δάνειο (αφορμή) ζήτημα δημιουργίας κεντρικής κρατικής Τράπεζας</vt:lpstr>
      <vt:lpstr>1927 (Μάιος): Ίδρυση Τράπεζας της              Ελλάδας 1928 : Λειτουργία</vt:lpstr>
      <vt:lpstr>     Περίοδος μέχρι το 1932: Μετά εκδηλώνονται οι συνέπειες της οικονομικής κρίσης</vt:lpstr>
      <vt:lpstr>τέλος</vt:lpstr>
      <vt:lpstr>9. Η κρίση του 1932</vt:lpstr>
      <vt:lpstr>Η κρίση έφθασε σε περίοδο ευημερίας</vt:lpstr>
      <vt:lpstr>Αντίδραση ελληνικής κυβέρνησης     εξάντληση των αποθεμάτων σε χρυσό κα συνάλλαγμα</vt:lpstr>
      <vt:lpstr>Διαφάνεια 57</vt:lpstr>
      <vt:lpstr>Κλειστή οικονομία: Οι συναλλαγές καθορίζονται από γραφειοκρατικές διαδικασίες παρά από ελεύθερες οικονομικές συμφωνίες</vt:lpstr>
      <vt:lpstr>Διαφάνεια 59</vt:lpstr>
      <vt:lpstr>Επιπτώσεις στο πολιτικό πεδίο:</vt:lpstr>
      <vt:lpstr>τέλος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ΟΙ ΟΙΚΟΝΟΜΙΚΕΣ ΕΞΕΛΙΞΕΙΣ ΚΑΤΑ ΤΟΝ 20ό ΑΙΩΝΑ</dc:title>
  <dc:creator>electron</dc:creator>
  <cp:lastModifiedBy>electron</cp:lastModifiedBy>
  <cp:revision>9</cp:revision>
  <dcterms:created xsi:type="dcterms:W3CDTF">2020-10-16T19:51:41Z</dcterms:created>
  <dcterms:modified xsi:type="dcterms:W3CDTF">2020-10-16T20:50:54Z</dcterms:modified>
</cp:coreProperties>
</file>